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48"/>
  </p:notesMasterIdLst>
  <p:handoutMasterIdLst>
    <p:handoutMasterId r:id="rId49"/>
  </p:handoutMasterIdLst>
  <p:sldIdLst>
    <p:sldId id="394" r:id="rId3"/>
    <p:sldId id="395" r:id="rId4"/>
    <p:sldId id="565" r:id="rId5"/>
    <p:sldId id="467" r:id="rId6"/>
    <p:sldId id="476" r:id="rId7"/>
    <p:sldId id="505" r:id="rId8"/>
    <p:sldId id="551" r:id="rId9"/>
    <p:sldId id="506" r:id="rId10"/>
    <p:sldId id="552" r:id="rId11"/>
    <p:sldId id="513" r:id="rId12"/>
    <p:sldId id="522" r:id="rId13"/>
    <p:sldId id="553" r:id="rId14"/>
    <p:sldId id="554" r:id="rId15"/>
    <p:sldId id="560" r:id="rId16"/>
    <p:sldId id="561" r:id="rId17"/>
    <p:sldId id="563" r:id="rId18"/>
    <p:sldId id="543" r:id="rId19"/>
    <p:sldId id="544" r:id="rId20"/>
    <p:sldId id="523" r:id="rId21"/>
    <p:sldId id="555" r:id="rId22"/>
    <p:sldId id="525" r:id="rId23"/>
    <p:sldId id="501" r:id="rId24"/>
    <p:sldId id="502" r:id="rId25"/>
    <p:sldId id="503" r:id="rId26"/>
    <p:sldId id="504" r:id="rId27"/>
    <p:sldId id="482" r:id="rId28"/>
    <p:sldId id="481" r:id="rId29"/>
    <p:sldId id="499" r:id="rId30"/>
    <p:sldId id="475" r:id="rId31"/>
    <p:sldId id="454" r:id="rId32"/>
    <p:sldId id="468" r:id="rId33"/>
    <p:sldId id="486" r:id="rId34"/>
    <p:sldId id="508" r:id="rId35"/>
    <p:sldId id="509" r:id="rId36"/>
    <p:sldId id="510" r:id="rId37"/>
    <p:sldId id="514" r:id="rId38"/>
    <p:sldId id="487" r:id="rId39"/>
    <p:sldId id="492" r:id="rId40"/>
    <p:sldId id="496" r:id="rId41"/>
    <p:sldId id="545" r:id="rId42"/>
    <p:sldId id="498" r:id="rId43"/>
    <p:sldId id="421" r:id="rId44"/>
    <p:sldId id="568" r:id="rId45"/>
    <p:sldId id="352" r:id="rId46"/>
    <p:sldId id="521" r:id="rId47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175EA346-5CBD-4200-8617-88CE5D9469ED}">
          <p14:sldIdLst>
            <p14:sldId id="394"/>
            <p14:sldId id="395"/>
            <p14:sldId id="565"/>
          </p14:sldIdLst>
        </p14:section>
        <p14:section name="HTTP Request Methods" id="{4CF23925-D076-4371-8CF4-5762C6AE127D}">
          <p14:sldIdLst>
            <p14:sldId id="467"/>
            <p14:sldId id="476"/>
            <p14:sldId id="505"/>
            <p14:sldId id="551"/>
            <p14:sldId id="506"/>
            <p14:sldId id="552"/>
            <p14:sldId id="513"/>
          </p14:sldIdLst>
        </p14:section>
        <p14:section name="HTML Escaping &amp; Data Validation" id="{73D5C02A-9ED2-42BE-A597-3F545255C7C3}">
          <p14:sldIdLst>
            <p14:sldId id="522"/>
            <p14:sldId id="553"/>
            <p14:sldId id="554"/>
            <p14:sldId id="560"/>
            <p14:sldId id="561"/>
            <p14:sldId id="563"/>
            <p14:sldId id="543"/>
            <p14:sldId id="544"/>
            <p14:sldId id="523"/>
            <p14:sldId id="555"/>
            <p14:sldId id="525"/>
          </p14:sldIdLst>
        </p14:section>
        <p14:section name="Query String" id="{DCAB7227-A706-4383-B974-760B9050351D}">
          <p14:sldIdLst>
            <p14:sldId id="501"/>
            <p14:sldId id="502"/>
            <p14:sldId id="503"/>
            <p14:sldId id="504"/>
          </p14:sldIdLst>
        </p14:section>
        <p14:section name="Working with Checkboxes" id="{CA36D3C6-B163-45D7-9B7F-497BD46FEC9B}">
          <p14:sldIdLst>
            <p14:sldId id="482"/>
            <p14:sldId id="481"/>
            <p14:sldId id="499"/>
          </p14:sldIdLst>
        </p14:section>
        <p14:section name="Hidden Fields" id="{B1F9DEB4-8109-4421-9BF5-CDA8D99CC02D}">
          <p14:sldIdLst>
            <p14:sldId id="475"/>
            <p14:sldId id="454"/>
            <p14:sldId id="468"/>
          </p14:sldIdLst>
        </p14:section>
        <p14:section name="Submitting Arrays" id="{A091F3A2-F440-426E-962A-56DF9D58C5B8}">
          <p14:sldIdLst>
            <p14:sldId id="486"/>
            <p14:sldId id="508"/>
            <p14:sldId id="509"/>
            <p14:sldId id="510"/>
          </p14:sldIdLst>
        </p14:section>
        <p14:section name="Other Input Types" id="{C7DD55E4-9094-45A7-9CA4-DD93DCE65E7D}">
          <p14:sldIdLst>
            <p14:sldId id="514"/>
            <p14:sldId id="487"/>
            <p14:sldId id="492"/>
          </p14:sldIdLst>
        </p14:section>
        <p14:section name="Redirecting the Browser" id="{07F1BD72-5DD7-4BFC-B7CC-4F775E528785}">
          <p14:sldIdLst>
            <p14:sldId id="496"/>
            <p14:sldId id="545"/>
            <p14:sldId id="498"/>
          </p14:sldIdLst>
        </p14:section>
        <p14:section name="Summary" id="{54528EE0-7CC3-421E-87B1-21A807C340CE}">
          <p14:sldIdLst>
            <p14:sldId id="421"/>
            <p14:sldId id="568"/>
            <p14:sldId id="352"/>
            <p14:sldId id="521"/>
          </p14:sldIdLst>
        </p14:section>
      </p14:sectionLst>
    </p:ext>
    <p:ext uri="{EFAFB233-063F-42B5-8137-9DF3F51BA10A}">
      <p15:sldGuideLst xmlns=""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CD60"/>
    <a:srgbClr val="FBEEDC"/>
    <a:srgbClr val="FF6600"/>
    <a:srgbClr val="FFFFFF"/>
    <a:srgbClr val="E85C0E"/>
    <a:srgbClr val="F9F0AB"/>
    <a:srgbClr val="F9E6AB"/>
    <a:srgbClr val="F9FAAB"/>
    <a:srgbClr val="767691"/>
    <a:srgbClr val="7676AA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662" autoAdjust="0"/>
    <p:restoredTop sz="94662" autoAdjust="0"/>
  </p:normalViewPr>
  <p:slideViewPr>
    <p:cSldViewPr>
      <p:cViewPr>
        <p:scale>
          <a:sx n="91" d="100"/>
          <a:sy n="91" d="100"/>
        </p:scale>
        <p:origin x="-1068" y="-666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45005" cy="45005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tableStyles" Target="tableStyle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2/20/2017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2/20/2017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F7EC7F2-331E-4906-82F4-5915489C7A4A}" type="slidenum">
              <a:rPr lang="en-US"/>
              <a:pPr/>
              <a:t>31</a:t>
            </a:fld>
            <a:r>
              <a:rPr lang="en-US" dirty="0"/>
              <a:t>##</a:t>
            </a:r>
          </a:p>
        </p:txBody>
      </p:sp>
      <p:sp>
        <p:nvSpPr>
          <p:cNvPr id="5447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4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2911831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F7EC7F2-331E-4906-82F4-5915489C7A4A}" type="slidenum">
              <a:rPr lang="en-US"/>
              <a:pPr/>
              <a:t>32</a:t>
            </a:fld>
            <a:r>
              <a:rPr lang="en-US" dirty="0"/>
              <a:t>##</a:t>
            </a:r>
          </a:p>
        </p:txBody>
      </p:sp>
      <p:sp>
        <p:nvSpPr>
          <p:cNvPr id="5447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4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4222480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F7EC7F2-331E-4906-82F4-5915489C7A4A}" type="slidenum">
              <a:rPr lang="en-US"/>
              <a:pPr/>
              <a:t>35</a:t>
            </a:fld>
            <a:r>
              <a:rPr lang="en-US" dirty="0"/>
              <a:t>##</a:t>
            </a:r>
          </a:p>
        </p:txBody>
      </p:sp>
      <p:sp>
        <p:nvSpPr>
          <p:cNvPr id="5447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4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2911831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F7EC7F2-331E-4906-82F4-5915489C7A4A}" type="slidenum">
              <a:rPr lang="en-US"/>
              <a:pPr/>
              <a:t>36</a:t>
            </a:fld>
            <a:r>
              <a:rPr lang="en-US" dirty="0"/>
              <a:t>##</a:t>
            </a:r>
          </a:p>
        </p:txBody>
      </p:sp>
      <p:sp>
        <p:nvSpPr>
          <p:cNvPr id="5447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4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4222480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F7EC7F2-331E-4906-82F4-5915489C7A4A}" type="slidenum">
              <a:rPr lang="en-US"/>
              <a:pPr/>
              <a:t>38</a:t>
            </a:fld>
            <a:r>
              <a:rPr lang="en-US" dirty="0"/>
              <a:t>##</a:t>
            </a:r>
          </a:p>
        </p:txBody>
      </p:sp>
      <p:sp>
        <p:nvSpPr>
          <p:cNvPr id="5447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4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2911831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bg-BG" dirty="0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91002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F7EC7F2-331E-4906-82F4-5915489C7A4A}" type="slidenum">
              <a:rPr lang="en-US"/>
              <a:pPr/>
              <a:t>41</a:t>
            </a:fld>
            <a:r>
              <a:rPr lang="en-US" dirty="0"/>
              <a:t>##</a:t>
            </a:r>
          </a:p>
        </p:txBody>
      </p:sp>
      <p:sp>
        <p:nvSpPr>
          <p:cNvPr id="5447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4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29118314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00301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43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08346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3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4122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75540960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7620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F7EC7F2-331E-4906-82F4-5915489C7A4A}" type="slidenum">
              <a:rPr lang="en-US"/>
              <a:pPr/>
              <a:t>4</a:t>
            </a:fld>
            <a:r>
              <a:rPr lang="en-US" dirty="0"/>
              <a:t>##</a:t>
            </a:r>
          </a:p>
        </p:txBody>
      </p:sp>
      <p:sp>
        <p:nvSpPr>
          <p:cNvPr id="5447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4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4222480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F7EC7F2-331E-4906-82F4-5915489C7A4A}" type="slidenum">
              <a:rPr lang="en-US"/>
              <a:pPr/>
              <a:t>10</a:t>
            </a:fld>
            <a:r>
              <a:rPr lang="en-US" dirty="0"/>
              <a:t>##</a:t>
            </a:r>
          </a:p>
        </p:txBody>
      </p:sp>
      <p:sp>
        <p:nvSpPr>
          <p:cNvPr id="5447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4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2911831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F7EC7F2-331E-4906-82F4-5915489C7A4A}" type="slidenum">
              <a:rPr lang="en-US"/>
              <a:pPr/>
              <a:t>21</a:t>
            </a:fld>
            <a:r>
              <a:rPr lang="en-US" dirty="0"/>
              <a:t>##</a:t>
            </a:r>
          </a:p>
        </p:txBody>
      </p:sp>
      <p:sp>
        <p:nvSpPr>
          <p:cNvPr id="5447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4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2488839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F7EC7F2-331E-4906-82F4-5915489C7A4A}" type="slidenum">
              <a:rPr lang="en-US"/>
              <a:pPr/>
              <a:t>25</a:t>
            </a:fld>
            <a:r>
              <a:rPr lang="en-US" dirty="0"/>
              <a:t>##</a:t>
            </a:r>
          </a:p>
        </p:txBody>
      </p:sp>
      <p:sp>
        <p:nvSpPr>
          <p:cNvPr id="5447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4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1247332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F7EC7F2-331E-4906-82F4-5915489C7A4A}" type="slidenum">
              <a:rPr lang="en-US"/>
              <a:pPr/>
              <a:t>26</a:t>
            </a:fld>
            <a:r>
              <a:rPr lang="en-US" dirty="0"/>
              <a:t>##</a:t>
            </a:r>
          </a:p>
        </p:txBody>
      </p:sp>
      <p:sp>
        <p:nvSpPr>
          <p:cNvPr id="5447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4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4222480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F7EC7F2-331E-4906-82F4-5915489C7A4A}" type="slidenum">
              <a:rPr lang="en-US"/>
              <a:pPr/>
              <a:t>28</a:t>
            </a:fld>
            <a:r>
              <a:rPr lang="en-US" dirty="0"/>
              <a:t>##</a:t>
            </a:r>
          </a:p>
        </p:txBody>
      </p:sp>
      <p:sp>
        <p:nvSpPr>
          <p:cNvPr id="5447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4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2911831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F7EC7F2-331E-4906-82F4-5915489C7A4A}" type="slidenum">
              <a:rPr lang="en-US"/>
              <a:pPr/>
              <a:t>29</a:t>
            </a:fld>
            <a:r>
              <a:rPr lang="en-US" dirty="0"/>
              <a:t>##</a:t>
            </a:r>
          </a:p>
        </p:txBody>
      </p:sp>
      <p:sp>
        <p:nvSpPr>
          <p:cNvPr id="5447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4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4222480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2/20/2017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 userDrawn="1"/>
        </p:nvSpPr>
        <p:spPr>
          <a:xfrm rot="20967018">
            <a:off x="52437" y="3176455"/>
            <a:ext cx="7313295" cy="1261884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0000" b="1" kern="1200" noProof="0" dirty="0" smtClean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Questions?</a:t>
            </a:r>
            <a:endParaRPr lang="en-US" sz="100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603A14"/>
                </a:solidFill>
              </a:rPr>
              <a:t>?</a:t>
            </a:r>
            <a:endParaRPr lang="en-US" sz="2400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8799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2/20/2017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72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://softuni.bg/" TargetMode="External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2.jpeg"/><Relationship Id="rId4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hyperlink" Target="http://en.wikipedia.org/wiki/HTTP_302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hyperlink" Target="http://smartit.bg/" TargetMode="External"/><Relationship Id="rId13" Type="http://schemas.openxmlformats.org/officeDocument/2006/relationships/image" Target="../media/image39.png"/><Relationship Id="rId18" Type="http://schemas.openxmlformats.org/officeDocument/2006/relationships/hyperlink" Target="http://www.superhosting.bg/" TargetMode="External"/><Relationship Id="rId3" Type="http://schemas.openxmlformats.org/officeDocument/2006/relationships/hyperlink" Target="https://softuni.bg/courses/php-basics/" TargetMode="External"/><Relationship Id="rId21" Type="http://schemas.openxmlformats.org/officeDocument/2006/relationships/image" Target="../media/image43.png"/><Relationship Id="rId7" Type="http://schemas.openxmlformats.org/officeDocument/2006/relationships/image" Target="../media/image36.png"/><Relationship Id="rId12" Type="http://schemas.openxmlformats.org/officeDocument/2006/relationships/hyperlink" Target="http://www.indeavr.com/" TargetMode="External"/><Relationship Id="rId17" Type="http://schemas.openxmlformats.org/officeDocument/2006/relationships/image" Target="../media/image41.png"/><Relationship Id="rId2" Type="http://schemas.openxmlformats.org/officeDocument/2006/relationships/notesSlide" Target="../notesSlides/notesSlide18.xml"/><Relationship Id="rId16" Type="http://schemas.openxmlformats.org/officeDocument/2006/relationships/hyperlink" Target="http://netpeak.bg/" TargetMode="External"/><Relationship Id="rId20" Type="http://schemas.openxmlformats.org/officeDocument/2006/relationships/hyperlink" Target="http://www.telenor.bg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xs-software.com/" TargetMode="External"/><Relationship Id="rId11" Type="http://schemas.openxmlformats.org/officeDocument/2006/relationships/image" Target="../media/image38.png"/><Relationship Id="rId5" Type="http://schemas.openxmlformats.org/officeDocument/2006/relationships/image" Target="../media/image35.png"/><Relationship Id="rId15" Type="http://schemas.openxmlformats.org/officeDocument/2006/relationships/image" Target="../media/image40.png"/><Relationship Id="rId10" Type="http://schemas.openxmlformats.org/officeDocument/2006/relationships/hyperlink" Target="http://www.softwaregroup-bg.com/" TargetMode="External"/><Relationship Id="rId19" Type="http://schemas.openxmlformats.org/officeDocument/2006/relationships/image" Target="../media/image42.png"/><Relationship Id="rId4" Type="http://schemas.openxmlformats.org/officeDocument/2006/relationships/hyperlink" Target="http://www.luxoft.com/" TargetMode="External"/><Relationship Id="rId9" Type="http://schemas.openxmlformats.org/officeDocument/2006/relationships/image" Target="../media/image37.png"/><Relationship Id="rId14" Type="http://schemas.openxmlformats.org/officeDocument/2006/relationships/hyperlink" Target="http://www.infragistics.com/" TargetMode="Externa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hyperlink" Target="http://creativecommons.org/licenses/by-nc-sa/3.0/deed.en_US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php-uroci.devbg.org/" TargetMode="External"/><Relationship Id="rId5" Type="http://schemas.openxmlformats.org/officeDocument/2006/relationships/hyperlink" Target="http://www.php.net/manual/en/cc.license.php" TargetMode="External"/><Relationship Id="rId4" Type="http://schemas.openxmlformats.org/officeDocument/2006/relationships/hyperlink" Target="http://www.php.net/manual/" TargetMode="Externa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7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4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45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259097" y="785812"/>
            <a:ext cx="8160257" cy="1171552"/>
          </a:xfrm>
        </p:spPr>
        <p:txBody>
          <a:bodyPr>
            <a:normAutofit/>
          </a:bodyPr>
          <a:lstStyle/>
          <a:p>
            <a:r>
              <a:rPr lang="en-US" dirty="0"/>
              <a:t>Working with </a:t>
            </a:r>
            <a:r>
              <a:rPr lang="en-US" dirty="0" smtClean="0"/>
              <a:t>Forms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124082" y="2057657"/>
            <a:ext cx="8361039" cy="1776388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dirty="0"/>
              <a:t>HTTP </a:t>
            </a:r>
            <a:r>
              <a:rPr lang="en-US" dirty="0" smtClean="0"/>
              <a:t>GET / POST, Validation, Escaping, Input Types, Submitting Arrays, </a:t>
            </a:r>
            <a:r>
              <a:rPr lang="en-US" smtClean="0"/>
              <a:t>URL Redirecting</a:t>
            </a:r>
            <a:endParaRPr lang="en-US" dirty="0" smtClean="0"/>
          </a:p>
        </p:txBody>
      </p:sp>
      <p:pic>
        <p:nvPicPr>
          <p:cNvPr id="102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983" y="29726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33" t="-12099" r="-4044"/>
          <a:stretch/>
        </p:blipFill>
        <p:spPr bwMode="auto">
          <a:xfrm>
            <a:off x="825157" y="1887144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3" name="Картина 2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69587" y="4450313"/>
            <a:ext cx="3815534" cy="1982100"/>
          </a:xfrm>
          <a:prstGeom prst="rect">
            <a:avLst/>
          </a:prstGeom>
        </p:spPr>
      </p:pic>
      <p:pic>
        <p:nvPicPr>
          <p:cNvPr id="14" name="Картина 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0403" y="4728259"/>
            <a:ext cx="2690960" cy="1426208"/>
          </a:xfrm>
          <a:prstGeom prst="rect">
            <a:avLst/>
          </a:prstGeom>
        </p:spPr>
      </p:pic>
      <p:sp>
        <p:nvSpPr>
          <p:cNvPr id="18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343558"/>
            <a:ext cx="3187613" cy="525135"/>
          </a:xfrm>
        </p:spPr>
        <p:txBody>
          <a:bodyPr/>
          <a:lstStyle/>
          <a:p>
            <a:r>
              <a:rPr lang="en-US" dirty="0" smtClean="0"/>
              <a:t>SoftUni Team</a:t>
            </a:r>
            <a:endParaRPr lang="en-US" dirty="0"/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4813457"/>
            <a:ext cx="3187614" cy="444343"/>
          </a:xfrm>
        </p:spPr>
        <p:txBody>
          <a:bodyPr/>
          <a:lstStyle/>
          <a:p>
            <a:r>
              <a:rPr lang="en-US" dirty="0" smtClean="0"/>
              <a:t>Technical Trainers</a:t>
            </a:r>
            <a:endParaRPr lang="en-US" dirty="0"/>
          </a:p>
        </p:txBody>
      </p:sp>
      <p:sp>
        <p:nvSpPr>
          <p:cNvPr id="20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394605"/>
            <a:ext cx="3187613" cy="363552"/>
          </a:xfrm>
        </p:spPr>
        <p:txBody>
          <a:bodyPr/>
          <a:lstStyle/>
          <a:p>
            <a:r>
              <a:rPr lang="en-US" dirty="0"/>
              <a:t>Software </a:t>
            </a:r>
            <a:r>
              <a:rPr lang="en-US" dirty="0" smtClean="0"/>
              <a:t>University</a:t>
            </a:r>
            <a:endParaRPr lang="en-US" dirty="0"/>
          </a:p>
        </p:txBody>
      </p:sp>
      <p:sp>
        <p:nvSpPr>
          <p:cNvPr id="21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735767"/>
            <a:ext cx="3187613" cy="331235"/>
          </a:xfrm>
        </p:spPr>
        <p:txBody>
          <a:bodyPr/>
          <a:lstStyle/>
          <a:p>
            <a:r>
              <a:rPr lang="en-US" dirty="0">
                <a:hlinkClick r:id="rId8"/>
              </a:rPr>
              <a:t>http://</a:t>
            </a:r>
            <a:r>
              <a:rPr lang="en-US" dirty="0" smtClean="0">
                <a:hlinkClick r:id="rId8"/>
              </a:rPr>
              <a:t>softuni.bg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746" name="Rectangle 2"/>
          <p:cNvSpPr>
            <a:spLocks noGrp="1" noChangeArrowheads="1"/>
          </p:cNvSpPr>
          <p:nvPr>
            <p:ph type="title"/>
          </p:nvPr>
        </p:nvSpPr>
        <p:spPr>
          <a:xfrm>
            <a:off x="1370014" y="1295400"/>
            <a:ext cx="9448798" cy="9037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HTTP Request Methods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624444" y="2278927"/>
            <a:ext cx="8938472" cy="692873"/>
          </a:xfrm>
        </p:spPr>
        <p:txBody>
          <a:bodyPr/>
          <a:lstStyle/>
          <a:p>
            <a:r>
              <a:rPr lang="en-US" dirty="0" smtClean="0"/>
              <a:t>Live Demo</a:t>
            </a:r>
          </a:p>
        </p:txBody>
      </p:sp>
      <p:pic>
        <p:nvPicPr>
          <p:cNvPr id="5" name="Картина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7813" y="3477763"/>
            <a:ext cx="2431734" cy="2602774"/>
          </a:xfrm>
          <a:prstGeom prst="roundRect">
            <a:avLst>
              <a:gd name="adj" fmla="val 4121"/>
            </a:avLst>
          </a:prstGeom>
        </p:spPr>
      </p:pic>
    </p:spTree>
    <p:extLst>
      <p:ext uri="{BB962C8B-B14F-4D97-AF65-F5344CB8AC3E}">
        <p14:creationId xmlns:p14="http://schemas.microsoft.com/office/powerpoint/2010/main" val="816341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722582" y="1749936"/>
            <a:ext cx="10439400" cy="820600"/>
          </a:xfrm>
        </p:spPr>
        <p:txBody>
          <a:bodyPr/>
          <a:lstStyle/>
          <a:p>
            <a:r>
              <a:rPr lang="en-US" dirty="0" smtClean="0">
                <a:cs typeface="Consolas" pitchFamily="49" charset="0"/>
              </a:rPr>
              <a:t>HTML Escaping &amp; Data Validation</a:t>
            </a:r>
            <a:endParaRPr lang="en-US" dirty="0">
              <a:cs typeface="Consolas" pitchFamily="49" charset="0"/>
            </a:endParaRPr>
          </a:p>
        </p:txBody>
      </p:sp>
      <p:pic>
        <p:nvPicPr>
          <p:cNvPr id="2" name="Картина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9157" y="3070110"/>
            <a:ext cx="4286250" cy="2924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894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88740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 smtClean="0"/>
              <a:t>Suppose we run this PHP script: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What if we enter the following in the input field?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 Escaping: Motivation</a:t>
            </a:r>
            <a:endParaRPr lang="en-US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23193" y="1853825"/>
            <a:ext cx="10726814" cy="3200876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 sz="2800" b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400" noProof="1"/>
              <a:t>&lt;form </a:t>
            </a:r>
            <a:r>
              <a:rPr lang="en-US" sz="2400" noProof="1" smtClean="0"/>
              <a:t>method="get"&gt;</a:t>
            </a:r>
          </a:p>
          <a:p>
            <a:pPr>
              <a:lnSpc>
                <a:spcPct val="100000"/>
              </a:lnSpc>
            </a:pPr>
            <a:r>
              <a:rPr lang="en-US" sz="2400" noProof="1" smtClean="0"/>
              <a:t>    Enter your name: </a:t>
            </a:r>
            <a:r>
              <a:rPr lang="en-US" sz="2400" noProof="1"/>
              <a:t>&lt;input type="text" name="name" </a:t>
            </a:r>
            <a:r>
              <a:rPr lang="en-US" sz="2400" noProof="1" smtClean="0"/>
              <a:t>/&gt;</a:t>
            </a:r>
          </a:p>
          <a:p>
            <a:pPr>
              <a:lnSpc>
                <a:spcPct val="100000"/>
              </a:lnSpc>
            </a:pPr>
            <a:r>
              <a:rPr lang="en-US" sz="2400" noProof="1" smtClean="0"/>
              <a:t>    </a:t>
            </a:r>
            <a:r>
              <a:rPr lang="en-US" sz="2400" noProof="1"/>
              <a:t>&lt;input type="submit" /&gt;</a:t>
            </a:r>
          </a:p>
          <a:p>
            <a:pPr>
              <a:lnSpc>
                <a:spcPct val="100000"/>
              </a:lnSpc>
            </a:pPr>
            <a:r>
              <a:rPr lang="en-US" sz="2400" noProof="1"/>
              <a:t>&lt;/form</a:t>
            </a:r>
            <a:r>
              <a:rPr lang="en-US" sz="2400" noProof="1" smtClean="0"/>
              <a:t>&gt;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400" noProof="1"/>
              <a:t>&lt;?</a:t>
            </a:r>
            <a:r>
              <a:rPr lang="en-US" sz="2400" noProof="1" smtClean="0"/>
              <a:t>php</a:t>
            </a:r>
          </a:p>
          <a:p>
            <a:pPr>
              <a:lnSpc>
                <a:spcPct val="100000"/>
              </a:lnSpc>
            </a:pPr>
            <a:r>
              <a:rPr lang="en-US" sz="2400" noProof="1" smtClean="0"/>
              <a:t>if (isset($_GET["name"]))</a:t>
            </a:r>
          </a:p>
          <a:p>
            <a:pPr>
              <a:lnSpc>
                <a:spcPct val="100000"/>
              </a:lnSpc>
            </a:pPr>
            <a:r>
              <a:rPr lang="en-US" sz="2400" noProof="1" smtClean="0"/>
              <a:t>   echo "Hello, " . $_GET["name"];</a:t>
            </a:r>
            <a:endParaRPr lang="en-US" sz="2400" noProof="1"/>
          </a:p>
          <a:p>
            <a:pPr>
              <a:lnSpc>
                <a:spcPct val="100000"/>
              </a:lnSpc>
            </a:pPr>
            <a:r>
              <a:rPr lang="en-US" sz="2400" noProof="1" smtClean="0"/>
              <a:t>?&gt;</a:t>
            </a:r>
            <a:endParaRPr lang="en-US" sz="2400" noProof="1"/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723193" y="5994285"/>
            <a:ext cx="10726814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 b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r>
              <a:rPr lang="en-US" dirty="0"/>
              <a:t>&lt;script&gt;alert('hi')&lt;/</a:t>
            </a:r>
            <a:r>
              <a:rPr lang="en-US" dirty="0" smtClean="0"/>
              <a:t>script&gt;</a:t>
            </a:r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4079171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htmlspecialchars(string</a:t>
            </a:r>
            <a:r>
              <a:rPr lang="en-US" sz="36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 sz="3600" dirty="0">
              <a:solidFill>
                <a:schemeClr val="tx2">
                  <a:lumMod val="75000"/>
                </a:schemeClr>
              </a:solidFill>
              <a:latin typeface="Calibri (Body)"/>
              <a:cs typeface="Consolas" panose="020B0609020204030204" pitchFamily="49" charset="0"/>
            </a:endParaRPr>
          </a:p>
          <a:p>
            <a:pPr lvl="1"/>
            <a:r>
              <a:rPr lang="en-US" dirty="0" smtClean="0">
                <a:latin typeface="Calibri (Body)"/>
              </a:rPr>
              <a:t>Converts HTML </a:t>
            </a:r>
            <a:r>
              <a:rPr lang="en-US" dirty="0">
                <a:latin typeface="Calibri (Body)"/>
              </a:rPr>
              <a:t>special characters to entities</a:t>
            </a:r>
            <a:r>
              <a:rPr lang="en-US" dirty="0" smtClean="0">
                <a:latin typeface="Calibri (Body)"/>
              </a:rPr>
              <a:t>: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en-US" dirty="0" smtClean="0">
                <a:latin typeface="Calibri (Body)"/>
              </a:rPr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dirty="0" smtClean="0">
                <a:latin typeface="Calibri (Body)"/>
              </a:rPr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US" dirty="0" smtClean="0">
                <a:latin typeface="Calibri (Body)"/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dirty="0">
                <a:latin typeface="Calibri (Body)"/>
              </a:rPr>
              <a:t> and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dirty="0">
                <a:latin typeface="Calibri (Body)"/>
              </a:rPr>
              <a:t> become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&amp;amp;</a:t>
            </a:r>
            <a:r>
              <a:rPr lang="en-US" noProof="1" smtClean="0">
                <a:latin typeface="Calibri (Body)"/>
              </a:rPr>
              <a:t>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&amp;quote; &amp;#039; &amp;lt;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dirty="0" smtClean="0">
                <a:latin typeface="Calibri (Body)"/>
              </a:rPr>
              <a:t>and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&amp;gt;</a:t>
            </a:r>
          </a:p>
          <a:p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 Escaping: </a:t>
            </a:r>
            <a:r>
              <a:rPr lang="en-US" noProof="1" smtClean="0"/>
              <a:t>htmlspecialchars</a:t>
            </a:r>
            <a:r>
              <a:rPr lang="en-US" dirty="0" smtClean="0"/>
              <a:t>()</a:t>
            </a:r>
            <a:endParaRPr lang="en-US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23193" y="3158970"/>
            <a:ext cx="10726814" cy="3200876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 sz="2800" b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400" noProof="1"/>
              <a:t>&lt;form </a:t>
            </a:r>
            <a:r>
              <a:rPr lang="en-US" sz="2400" noProof="1" smtClean="0"/>
              <a:t>method="get"&gt;</a:t>
            </a:r>
          </a:p>
          <a:p>
            <a:pPr>
              <a:lnSpc>
                <a:spcPct val="100000"/>
              </a:lnSpc>
            </a:pPr>
            <a:r>
              <a:rPr lang="en-US" sz="2400" noProof="1" smtClean="0"/>
              <a:t>    Enter your name: </a:t>
            </a:r>
            <a:r>
              <a:rPr lang="en-US" sz="2400" noProof="1"/>
              <a:t>&lt;input type="text" name="name" </a:t>
            </a:r>
            <a:r>
              <a:rPr lang="en-US" sz="2400" noProof="1" smtClean="0"/>
              <a:t>/&gt;</a:t>
            </a:r>
          </a:p>
          <a:p>
            <a:pPr>
              <a:lnSpc>
                <a:spcPct val="100000"/>
              </a:lnSpc>
            </a:pPr>
            <a:r>
              <a:rPr lang="en-US" sz="2400" noProof="1" smtClean="0"/>
              <a:t>    </a:t>
            </a:r>
            <a:r>
              <a:rPr lang="en-US" sz="2400" noProof="1"/>
              <a:t>&lt;input type="submit" /&gt;</a:t>
            </a:r>
          </a:p>
          <a:p>
            <a:pPr>
              <a:lnSpc>
                <a:spcPct val="100000"/>
              </a:lnSpc>
            </a:pPr>
            <a:r>
              <a:rPr lang="en-US" sz="2400" noProof="1"/>
              <a:t>&lt;/form</a:t>
            </a:r>
            <a:r>
              <a:rPr lang="en-US" sz="2400" noProof="1" smtClean="0"/>
              <a:t>&gt;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400" noProof="1"/>
              <a:t>&lt;?</a:t>
            </a:r>
            <a:r>
              <a:rPr lang="en-US" sz="2400" noProof="1" smtClean="0"/>
              <a:t>php</a:t>
            </a:r>
          </a:p>
          <a:p>
            <a:pPr>
              <a:lnSpc>
                <a:spcPct val="100000"/>
              </a:lnSpc>
            </a:pPr>
            <a:r>
              <a:rPr lang="en-US" sz="2400" noProof="1" smtClean="0"/>
              <a:t>if (isset($_GET["name"]))</a:t>
            </a:r>
          </a:p>
          <a:p>
            <a:pPr>
              <a:lnSpc>
                <a:spcPct val="100000"/>
              </a:lnSpc>
            </a:pPr>
            <a:r>
              <a:rPr lang="en-US" sz="2400" noProof="1" smtClean="0"/>
              <a:t>   echo "Hello, " . </a:t>
            </a:r>
            <a:r>
              <a:rPr lang="en-US" sz="2400" noProof="1" smtClean="0">
                <a:solidFill>
                  <a:srgbClr val="F3CD60"/>
                </a:solidFill>
              </a:rPr>
              <a:t>htmlspecialchars</a:t>
            </a:r>
            <a:r>
              <a:rPr lang="en-US" sz="2400" noProof="1" smtClean="0"/>
              <a:t>($_GET["name"]);</a:t>
            </a:r>
            <a:endParaRPr lang="en-US" sz="2400" noProof="1"/>
          </a:p>
          <a:p>
            <a:pPr>
              <a:lnSpc>
                <a:spcPct val="100000"/>
              </a:lnSpc>
            </a:pPr>
            <a:r>
              <a:rPr lang="en-US" sz="2400" noProof="1" smtClean="0"/>
              <a:t>?&gt;</a:t>
            </a:r>
            <a:endParaRPr lang="en-US" sz="2400" noProof="1"/>
          </a:p>
        </p:txBody>
      </p:sp>
    </p:spTree>
    <p:extLst>
      <p:ext uri="{BB962C8B-B14F-4D97-AF65-F5344CB8AC3E}">
        <p14:creationId xmlns:p14="http://schemas.microsoft.com/office/powerpoint/2010/main" val="924658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and when the HTML escape?</a:t>
            </a:r>
            <a:endParaRPr lang="en-US" dirty="0"/>
          </a:p>
          <a:p>
            <a:pPr lvl="1"/>
            <a:r>
              <a:rPr lang="en-US" dirty="0" smtClean="0"/>
              <a:t>HTML </a:t>
            </a:r>
            <a:r>
              <a:rPr lang="en-US" dirty="0"/>
              <a:t>escaping should be performed on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all </a:t>
            </a:r>
            <a:r>
              <a:rPr lang="en-US" dirty="0">
                <a:solidFill>
                  <a:srgbClr val="F3CD60"/>
                </a:solidFill>
              </a:rPr>
              <a:t>data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printed in an HTML page</a:t>
            </a:r>
            <a:r>
              <a:rPr lang="en-US" dirty="0"/>
              <a:t>, that could </a:t>
            </a:r>
            <a:r>
              <a:rPr lang="en-US" dirty="0" smtClean="0"/>
              <a:t>contain </a:t>
            </a:r>
            <a:r>
              <a:rPr lang="en-US" dirty="0"/>
              <a:t>HTML special </a:t>
            </a:r>
            <a:r>
              <a:rPr lang="en-US" dirty="0" smtClean="0"/>
              <a:t>chars</a:t>
            </a:r>
          </a:p>
          <a:p>
            <a:pPr lvl="1"/>
            <a:r>
              <a:rPr lang="en-US" dirty="0" smtClean="0"/>
              <a:t>Any other behavior is incorrect!</a:t>
            </a:r>
            <a:endParaRPr lang="en-US" dirty="0"/>
          </a:p>
          <a:p>
            <a:r>
              <a:rPr lang="en-US" dirty="0" smtClean="0"/>
              <a:t>Never escape data when you read it!</a:t>
            </a:r>
          </a:p>
          <a:p>
            <a:pPr lvl="1"/>
            <a:r>
              <a:rPr lang="en-US" dirty="0" smtClean="0"/>
              <a:t>Escape the data when you print it in a HTML page</a:t>
            </a:r>
          </a:p>
          <a:p>
            <a:r>
              <a:rPr lang="en-US" dirty="0" smtClean="0"/>
              <a:t>Never store HTML-escaped data in the database!</a:t>
            </a:r>
          </a:p>
          <a:p>
            <a:r>
              <a:rPr lang="en-US" dirty="0" smtClean="0"/>
              <a:t>Never perform double HTML escaping</a:t>
            </a:r>
            <a:endParaRPr lang="en-US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Principles of HTML </a:t>
            </a:r>
            <a:r>
              <a:rPr lang="en-US" dirty="0" smtClean="0"/>
              <a:t>Escaping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5016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Sample form that can submit HTML special characters: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 smtClean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 smtClean="0"/>
              <a:t>Example of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correct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HTML escaping (data only!):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of Correct HTML Escaping</a:t>
            </a:r>
            <a:endParaRPr lang="en-US" dirty="0"/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828827" y="1994355"/>
            <a:ext cx="10531170" cy="1569660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 sz="2800" b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400" noProof="1"/>
              <a:t>&lt;form </a:t>
            </a:r>
            <a:r>
              <a:rPr lang="en-US" sz="2400" noProof="1" smtClean="0"/>
              <a:t>method="get"&gt;</a:t>
            </a:r>
          </a:p>
          <a:p>
            <a:pPr>
              <a:lnSpc>
                <a:spcPct val="100000"/>
              </a:lnSpc>
            </a:pPr>
            <a:r>
              <a:rPr lang="en-US" sz="2400" noProof="1" smtClean="0"/>
              <a:t>  Name: </a:t>
            </a:r>
            <a:r>
              <a:rPr lang="en-US" sz="2400" noProof="1"/>
              <a:t>&lt;input type="text" name="name</a:t>
            </a:r>
            <a:r>
              <a:rPr lang="en-US" sz="2400" noProof="1" smtClean="0"/>
              <a:t>" value="&amp;lt;br&amp;gt;" /&gt;</a:t>
            </a:r>
          </a:p>
          <a:p>
            <a:pPr>
              <a:lnSpc>
                <a:spcPct val="100000"/>
              </a:lnSpc>
            </a:pPr>
            <a:r>
              <a:rPr lang="en-US" sz="2400" noProof="1" smtClean="0"/>
              <a:t>  </a:t>
            </a:r>
            <a:r>
              <a:rPr lang="en-US" sz="2400" noProof="1"/>
              <a:t>&lt;input type="submit" /&gt;</a:t>
            </a:r>
          </a:p>
          <a:p>
            <a:pPr>
              <a:lnSpc>
                <a:spcPct val="100000"/>
              </a:lnSpc>
            </a:pPr>
            <a:r>
              <a:rPr lang="en-US" sz="2400" noProof="1"/>
              <a:t>&lt;/form</a:t>
            </a:r>
            <a:r>
              <a:rPr lang="en-US" sz="2400" noProof="1" smtClean="0"/>
              <a:t>&gt;</a:t>
            </a:r>
            <a:endParaRPr lang="en-US" sz="2400" noProof="1"/>
          </a:p>
        </p:txBody>
      </p:sp>
      <p:sp>
        <p:nvSpPr>
          <p:cNvPr id="9" name="Text Placeholder 5"/>
          <p:cNvSpPr txBox="1">
            <a:spLocks/>
          </p:cNvSpPr>
          <p:nvPr/>
        </p:nvSpPr>
        <p:spPr>
          <a:xfrm>
            <a:off x="828829" y="4644135"/>
            <a:ext cx="10531168" cy="1569660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 sz="2800" b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400" noProof="1" smtClean="0"/>
              <a:t>&lt;?php</a:t>
            </a:r>
          </a:p>
          <a:p>
            <a:pPr>
              <a:lnSpc>
                <a:spcPct val="100000"/>
              </a:lnSpc>
            </a:pPr>
            <a:r>
              <a:rPr lang="en-US" sz="2400" noProof="1" smtClean="0"/>
              <a:t>if (isset($_GET["name"]))</a:t>
            </a:r>
          </a:p>
          <a:p>
            <a:pPr>
              <a:lnSpc>
                <a:spcPct val="100000"/>
              </a:lnSpc>
            </a:pPr>
            <a:r>
              <a:rPr lang="en-US" sz="2400" noProof="1" smtClean="0"/>
              <a:t>   echo "Hi, &lt;i&gt;" . htmlspecialchars($_GET["name"] . "&lt;/i&gt;");</a:t>
            </a:r>
            <a:endParaRPr lang="en-US" sz="2400" noProof="1"/>
          </a:p>
          <a:p>
            <a:pPr>
              <a:lnSpc>
                <a:spcPct val="100000"/>
              </a:lnSpc>
            </a:pPr>
            <a:r>
              <a:rPr lang="en-US" sz="2400" noProof="1" smtClean="0"/>
              <a:t>?&gt;</a:t>
            </a:r>
            <a:endParaRPr lang="en-US" sz="2400" noProof="1"/>
          </a:p>
        </p:txBody>
      </p:sp>
    </p:spTree>
    <p:extLst>
      <p:ext uri="{BB962C8B-B14F-4D97-AF65-F5344CB8AC3E}">
        <p14:creationId xmlns:p14="http://schemas.microsoft.com/office/powerpoint/2010/main" val="2741503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Sample form that can submit HTML special characters: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 smtClean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 smtClean="0"/>
              <a:t>Example of </a:t>
            </a:r>
            <a:r>
              <a:rPr lang="en-US" b="1" dirty="0" smtClean="0">
                <a:solidFill>
                  <a:srgbClr val="F3CD60"/>
                </a:solidFill>
              </a:rPr>
              <a:t>incorrect</a:t>
            </a:r>
            <a:r>
              <a:rPr lang="en-US" b="1" dirty="0" smtClean="0">
                <a:solidFill>
                  <a:srgbClr val="FF6600"/>
                </a:solidFill>
              </a:rPr>
              <a:t> </a:t>
            </a:r>
            <a:r>
              <a:rPr lang="en-US" dirty="0" smtClean="0"/>
              <a:t>HTML escaping (don't escape everything):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of Incorrect HTML Escaping</a:t>
            </a:r>
            <a:endParaRPr lang="en-US" dirty="0"/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828827" y="1994355"/>
            <a:ext cx="10531170" cy="1569660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 sz="2800" b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400" noProof="1"/>
              <a:t>&lt;form </a:t>
            </a:r>
            <a:r>
              <a:rPr lang="en-US" sz="2400" noProof="1" smtClean="0"/>
              <a:t>method="get"&gt;</a:t>
            </a:r>
          </a:p>
          <a:p>
            <a:pPr>
              <a:lnSpc>
                <a:spcPct val="100000"/>
              </a:lnSpc>
            </a:pPr>
            <a:r>
              <a:rPr lang="en-US" sz="2400" noProof="1" smtClean="0"/>
              <a:t>  Name: </a:t>
            </a:r>
            <a:r>
              <a:rPr lang="en-US" sz="2400" noProof="1"/>
              <a:t>&lt;input type="text" name="name</a:t>
            </a:r>
            <a:r>
              <a:rPr lang="en-US" sz="2400" noProof="1" smtClean="0"/>
              <a:t>" value="&amp;lt;br&amp;gt;" /&gt;</a:t>
            </a:r>
          </a:p>
          <a:p>
            <a:pPr>
              <a:lnSpc>
                <a:spcPct val="100000"/>
              </a:lnSpc>
            </a:pPr>
            <a:r>
              <a:rPr lang="en-US" sz="2400" noProof="1" smtClean="0"/>
              <a:t>  </a:t>
            </a:r>
            <a:r>
              <a:rPr lang="en-US" sz="2400" noProof="1"/>
              <a:t>&lt;input type="submit" /&gt;</a:t>
            </a:r>
          </a:p>
          <a:p>
            <a:pPr>
              <a:lnSpc>
                <a:spcPct val="100000"/>
              </a:lnSpc>
            </a:pPr>
            <a:r>
              <a:rPr lang="en-US" sz="2400" noProof="1"/>
              <a:t>&lt;/form</a:t>
            </a:r>
            <a:r>
              <a:rPr lang="en-US" sz="2400" noProof="1" smtClean="0"/>
              <a:t>&gt;</a:t>
            </a:r>
            <a:endParaRPr lang="en-US" sz="2400" noProof="1"/>
          </a:p>
        </p:txBody>
      </p:sp>
      <p:sp>
        <p:nvSpPr>
          <p:cNvPr id="9" name="Text Placeholder 5"/>
          <p:cNvSpPr txBox="1">
            <a:spLocks/>
          </p:cNvSpPr>
          <p:nvPr/>
        </p:nvSpPr>
        <p:spPr>
          <a:xfrm>
            <a:off x="828829" y="4644135"/>
            <a:ext cx="10531168" cy="1569660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 sz="2800" b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400" noProof="1" smtClean="0"/>
              <a:t>&lt;?php</a:t>
            </a:r>
          </a:p>
          <a:p>
            <a:pPr>
              <a:lnSpc>
                <a:spcPct val="100000"/>
              </a:lnSpc>
            </a:pPr>
            <a:r>
              <a:rPr lang="en-US" sz="2400" noProof="1" smtClean="0"/>
              <a:t>if (isset($_GET["name"]))</a:t>
            </a:r>
          </a:p>
          <a:p>
            <a:pPr>
              <a:lnSpc>
                <a:spcPct val="100000"/>
              </a:lnSpc>
            </a:pPr>
            <a:r>
              <a:rPr lang="en-US" sz="2400" noProof="1" smtClean="0"/>
              <a:t>   echo htmlspecialchars("Hi, &lt;i&gt;" . $_GET["name"] . "&lt;/i&gt;");</a:t>
            </a:r>
            <a:endParaRPr lang="en-US" sz="2400" noProof="1"/>
          </a:p>
          <a:p>
            <a:pPr>
              <a:lnSpc>
                <a:spcPct val="100000"/>
              </a:lnSpc>
            </a:pPr>
            <a:r>
              <a:rPr lang="en-US" sz="2400" noProof="1" smtClean="0"/>
              <a:t>?&gt;</a:t>
            </a:r>
            <a:endParaRPr lang="en-US" sz="2400" noProof="1"/>
          </a:p>
        </p:txBody>
      </p:sp>
    </p:spTree>
    <p:extLst>
      <p:ext uri="{BB962C8B-B14F-4D97-AF65-F5344CB8AC3E}">
        <p14:creationId xmlns:p14="http://schemas.microsoft.com/office/powerpoint/2010/main" val="804111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88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addcslashes()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  <a:latin typeface="Calibri (Body)"/>
              </a:rPr>
              <a:t> </a:t>
            </a:r>
            <a:r>
              <a:rPr lang="en-US" sz="3200" dirty="0" smtClean="0">
                <a:latin typeface="Calibri (Body)"/>
              </a:rPr>
              <a:t>– escapes given list of characters in a string</a:t>
            </a:r>
          </a:p>
          <a:p>
            <a:pPr marL="0" indent="0">
              <a:lnSpc>
                <a:spcPct val="110000"/>
              </a:lnSpc>
              <a:buNone/>
            </a:pPr>
            <a:endParaRPr lang="en-US" sz="3200" dirty="0" smtClean="0">
              <a:latin typeface="Calibri (Body)"/>
            </a:endParaRPr>
          </a:p>
          <a:p>
            <a:pPr>
              <a:lnSpc>
                <a:spcPct val="110000"/>
              </a:lnSpc>
            </a:pP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quotemeta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  <a:latin typeface="Calibri (Body)"/>
              </a:rPr>
              <a:t> </a:t>
            </a:r>
            <a:r>
              <a:rPr lang="en-US" sz="3200" dirty="0">
                <a:latin typeface="Calibri (Body)"/>
              </a:rPr>
              <a:t>– escapes the symbols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3200" dirty="0">
                <a:latin typeface="Calibri (Body)"/>
              </a:rPr>
              <a:t>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</a:t>
            </a:r>
            <a:r>
              <a:rPr lang="en-US" sz="3200" dirty="0">
                <a:latin typeface="Calibri (Body)"/>
              </a:rPr>
              <a:t>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lang="en-US" sz="3200" dirty="0">
                <a:latin typeface="Calibri (Body)"/>
              </a:rPr>
              <a:t>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3200" dirty="0">
                <a:latin typeface="Calibri (Body)"/>
              </a:rPr>
              <a:t>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?</a:t>
            </a:r>
            <a:r>
              <a:rPr lang="en-US" sz="3200" dirty="0">
                <a:latin typeface="Calibri (Body)"/>
              </a:rPr>
              <a:t>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^</a:t>
            </a:r>
            <a:r>
              <a:rPr lang="en-US" sz="3200" dirty="0" smtClean="0">
                <a:latin typeface="Calibri (Body)"/>
              </a:rPr>
              <a:t>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r>
              <a:rPr lang="en-US" sz="3200" dirty="0">
                <a:latin typeface="Calibri (Body)"/>
              </a:rPr>
              <a:t>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>
              <a:lnSpc>
                <a:spcPct val="110000"/>
              </a:lnSpc>
            </a:pP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htmlspecialchars() </a:t>
            </a:r>
            <a:r>
              <a:rPr lang="en-US" sz="3200" dirty="0" smtClean="0">
                <a:latin typeface="Calibri (Body)"/>
              </a:rPr>
              <a:t>– convert special characters to HTML entities, as seen in examples</a:t>
            </a:r>
            <a:endParaRPr lang="en-US" sz="3200" b="1" noProof="1" smtClean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110000"/>
              </a:lnSpc>
            </a:pP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htmlentities()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  <a:latin typeface="Calibri (Body)"/>
              </a:rPr>
              <a:t> </a:t>
            </a:r>
            <a:r>
              <a:rPr lang="en-US" sz="3200" dirty="0">
                <a:latin typeface="Calibri (Body)"/>
              </a:rPr>
              <a:t>– escapes </a:t>
            </a:r>
            <a:r>
              <a:rPr lang="en-US" sz="3200" dirty="0" smtClean="0">
                <a:latin typeface="Calibri (Body)"/>
              </a:rPr>
              <a:t>all HTML entities (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£</a:t>
            </a:r>
            <a:r>
              <a:rPr lang="en-US" sz="3200" dirty="0" smtClean="0">
                <a:latin typeface="Calibri (Body)"/>
              </a:rPr>
              <a:t> </a:t>
            </a:r>
            <a:r>
              <a:rPr lang="en-US" sz="3200" dirty="0" smtClean="0">
                <a:latin typeface="Calibri (Body)"/>
                <a:sym typeface="Wingdings" panose="05000000000000000000" pitchFamily="2" charset="2"/>
              </a:rPr>
              <a:t>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&amp;pound;</a:t>
            </a:r>
            <a:r>
              <a:rPr lang="en-US" sz="3200" dirty="0" smtClean="0">
                <a:latin typeface="Calibri (Body)"/>
              </a:rPr>
              <a:t>)</a:t>
            </a:r>
          </a:p>
          <a:p>
            <a:pPr lvl="1">
              <a:lnSpc>
                <a:spcPct val="110000"/>
              </a:lnSpc>
            </a:pPr>
            <a:r>
              <a:rPr lang="en-US" sz="3000" dirty="0" smtClean="0">
                <a:latin typeface="Calibri (Body)"/>
              </a:rPr>
              <a:t>Escapes special symbols in a string: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alibri (Body)"/>
              </a:rPr>
              <a:t>&amp;</a:t>
            </a:r>
            <a:r>
              <a:rPr lang="en-US" sz="3000" dirty="0" smtClean="0">
                <a:latin typeface="Calibri (Body)"/>
              </a:rPr>
              <a:t>,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alibri (Body)"/>
              </a:rPr>
              <a:t>"</a:t>
            </a:r>
            <a:r>
              <a:rPr lang="en-US" sz="3000" dirty="0" smtClean="0">
                <a:latin typeface="Calibri (Body)"/>
              </a:rPr>
              <a:t>,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alibri (Body)"/>
              </a:rPr>
              <a:t>'</a:t>
            </a:r>
            <a:r>
              <a:rPr lang="en-US" sz="3000" dirty="0" smtClean="0">
                <a:latin typeface="Calibri (Body)"/>
              </a:rPr>
              <a:t>,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alibri (Body)"/>
              </a:rPr>
              <a:t> &lt;</a:t>
            </a:r>
            <a:r>
              <a:rPr lang="en-US" sz="3000" dirty="0" smtClean="0">
                <a:latin typeface="Calibri (Body)"/>
              </a:rPr>
              <a:t>,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alibri (Body)"/>
              </a:rPr>
              <a:t> &gt;</a:t>
            </a:r>
          </a:p>
        </p:txBody>
      </p:sp>
      <p:sp>
        <p:nvSpPr>
          <p:cNvPr id="1146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Normalization</a:t>
            </a:r>
            <a:endParaRPr lang="bg-BG" dirty="0" smtClean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648807" y="1718810"/>
            <a:ext cx="10531168" cy="892552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 b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r>
              <a:rPr lang="en-US" sz="2600" dirty="0"/>
              <a:t>echo </a:t>
            </a:r>
            <a:r>
              <a:rPr lang="en-US" sz="2600" noProof="1"/>
              <a:t>addcslashes</a:t>
            </a:r>
            <a:r>
              <a:rPr lang="en-US" sz="2600" dirty="0"/>
              <a:t>("say('hi')", ';|&lt;&gt;\'"');</a:t>
            </a:r>
          </a:p>
          <a:p>
            <a:r>
              <a:rPr lang="en-US" sz="2600" dirty="0"/>
              <a:t>// Result: say(\'hi\')</a:t>
            </a: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918837" y="5731803"/>
            <a:ext cx="10531168" cy="923330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 b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r>
              <a:rPr lang="en-US" sz="2600" noProof="1" smtClean="0"/>
              <a:t>echo </a:t>
            </a:r>
            <a:r>
              <a:rPr lang="en-US" sz="2600" noProof="1"/>
              <a:t>htmlentities</a:t>
            </a:r>
            <a:r>
              <a:rPr lang="en-US" sz="2600" noProof="1" smtClean="0"/>
              <a:t>(</a:t>
            </a:r>
            <a:r>
              <a:rPr lang="en-US" sz="2600" noProof="1"/>
              <a:t>"A </a:t>
            </a:r>
            <a:r>
              <a:rPr lang="en-US" sz="2600" noProof="1" smtClean="0"/>
              <a:t>'</a:t>
            </a:r>
            <a:r>
              <a:rPr lang="en-US" sz="2800" dirty="0" smtClean="0">
                <a:solidFill>
                  <a:srgbClr val="FBEEDC"/>
                </a:solidFill>
              </a:rPr>
              <a:t>£'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600" noProof="1" smtClean="0"/>
              <a:t>is </a:t>
            </a:r>
            <a:r>
              <a:rPr lang="en-US" sz="2600" noProof="1"/>
              <a:t>&lt;b&gt;bold&lt;/b</a:t>
            </a:r>
            <a:r>
              <a:rPr lang="en-US" sz="2600" noProof="1" smtClean="0"/>
              <a:t>&gt;");</a:t>
            </a:r>
            <a:endParaRPr lang="bg-BG" sz="2600" noProof="1" smtClean="0"/>
          </a:p>
          <a:p>
            <a:r>
              <a:rPr lang="en-US" sz="2600" noProof="1"/>
              <a:t>// Outputs: A '&amp;pound;' is &amp;lt;b&amp;gt;bold&amp;lt;/b&amp;gt;</a:t>
            </a:r>
          </a:p>
        </p:txBody>
      </p:sp>
    </p:spTree>
    <p:extLst>
      <p:ext uri="{BB962C8B-B14F-4D97-AF65-F5344CB8AC3E}">
        <p14:creationId xmlns:p14="http://schemas.microsoft.com/office/powerpoint/2010/main" val="2254970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302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>
                <a:latin typeface="Calibri (Body)"/>
              </a:rPr>
              <a:t>PHP </a:t>
            </a:r>
            <a:r>
              <a:rPr lang="en-US" dirty="0" smtClean="0">
                <a:latin typeface="Calibri (Body)"/>
              </a:rPr>
              <a:t>supported </a:t>
            </a:r>
            <a:r>
              <a:rPr lang="en-US" dirty="0">
                <a:latin typeface="Calibri (Body)"/>
              </a:rPr>
              <a:t>the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magic_quotes</a:t>
            </a:r>
            <a:r>
              <a:rPr lang="en-US" dirty="0" smtClean="0">
                <a:latin typeface="Calibri (Body)"/>
              </a:rPr>
              <a:t> engine</a:t>
            </a:r>
          </a:p>
          <a:p>
            <a:pPr lvl="1">
              <a:lnSpc>
                <a:spcPct val="110000"/>
              </a:lnSpc>
            </a:pPr>
            <a:r>
              <a:rPr lang="en-US" dirty="0" smtClean="0">
                <a:latin typeface="Calibri (Body)"/>
              </a:rPr>
              <a:t>It </a:t>
            </a:r>
            <a:r>
              <a:rPr lang="en-US" dirty="0">
                <a:latin typeface="Calibri (Body)"/>
              </a:rPr>
              <a:t>escapes all necessary characters in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$_GET</a:t>
            </a:r>
            <a:r>
              <a:rPr lang="en-US" dirty="0">
                <a:latin typeface="Calibri (Body)"/>
              </a:rPr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$_POST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alibri (Body)"/>
              </a:rPr>
              <a:t> </a:t>
            </a:r>
            <a:r>
              <a:rPr lang="en-US" dirty="0">
                <a:latin typeface="Calibri (Body)"/>
              </a:rPr>
              <a:t>and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$_COOKIE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alibri (Body)"/>
                <a:cs typeface="Consolas" panose="020B0609020204030204" pitchFamily="49" charset="0"/>
              </a:rPr>
              <a:t> </a:t>
            </a:r>
            <a:r>
              <a:rPr lang="en-US" dirty="0">
                <a:latin typeface="Calibri (Body)"/>
              </a:rPr>
              <a:t>array automatically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latin typeface="Calibri (Body)"/>
              </a:rPr>
              <a:t>In versions before 5.2 it is turned on by </a:t>
            </a:r>
            <a:r>
              <a:rPr lang="en-US" dirty="0" smtClean="0">
                <a:latin typeface="Calibri (Body)"/>
              </a:rPr>
              <a:t>default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latin typeface="Calibri (Body)"/>
              </a:rPr>
              <a:t>Considered dangerous approach </a:t>
            </a:r>
            <a:r>
              <a:rPr lang="en-US" dirty="0" smtClean="0">
                <a:latin typeface="Calibri (Body)"/>
              </a:rPr>
              <a:t>- deprecated in PHP 5.4</a:t>
            </a:r>
            <a:endParaRPr lang="en-US" dirty="0">
              <a:latin typeface="Calibri (Body)"/>
            </a:endParaRPr>
          </a:p>
          <a:p>
            <a:pPr lvl="1">
              <a:lnSpc>
                <a:spcPct val="11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(Body)"/>
              </a:rPr>
              <a:t>DO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(Body)"/>
              </a:rPr>
              <a:t>NOT USE IT!!! </a:t>
            </a:r>
            <a:endParaRPr lang="en-US" dirty="0" smtClean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alibri (Body)"/>
            </a:endParaRPr>
          </a:p>
          <a:p>
            <a:pPr lvl="1">
              <a:lnSpc>
                <a:spcPct val="110000"/>
              </a:lnSpc>
            </a:pPr>
            <a:r>
              <a:rPr lang="en-US" dirty="0" smtClean="0">
                <a:latin typeface="Calibri (Body)"/>
              </a:rPr>
              <a:t>Developers </a:t>
            </a:r>
            <a:r>
              <a:rPr lang="en-US" dirty="0">
                <a:latin typeface="Calibri (Body)"/>
              </a:rPr>
              <a:t>should handle escaping </a:t>
            </a:r>
            <a:r>
              <a:rPr lang="en-US" dirty="0" smtClean="0">
                <a:latin typeface="Calibri (Body)"/>
              </a:rPr>
              <a:t>manually</a:t>
            </a:r>
            <a:endParaRPr lang="bg-BG" dirty="0">
              <a:solidFill>
                <a:srgbClr val="FF00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alibri (Body)"/>
            </a:endParaRPr>
          </a:p>
        </p:txBody>
      </p:sp>
      <p:sp>
        <p:nvSpPr>
          <p:cNvPr id="115302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PHP Automatic Escaping </a:t>
            </a:r>
            <a:r>
              <a:rPr lang="en-US" dirty="0" smtClean="0"/>
              <a:t>Engine - WARNING!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77582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21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Data validation ensures the data we collect is correct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May be performed by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filter_var()</a:t>
            </a:r>
            <a:r>
              <a:rPr lang="en-US" dirty="0" smtClean="0"/>
              <a:t> in PHP</a:t>
            </a:r>
            <a:endParaRPr lang="bg-BG" dirty="0"/>
          </a:p>
        </p:txBody>
      </p:sp>
      <p:sp>
        <p:nvSpPr>
          <p:cNvPr id="11182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Validating </a:t>
            </a:r>
            <a:r>
              <a:rPr lang="en-US" dirty="0"/>
              <a:t>User Input</a:t>
            </a:r>
            <a:endParaRPr lang="bg-BG" dirty="0" smtClean="0"/>
          </a:p>
        </p:txBody>
      </p:sp>
      <p:sp>
        <p:nvSpPr>
          <p:cNvPr id="4" name="Text Placeholder 5"/>
          <p:cNvSpPr txBox="1">
            <a:spLocks/>
          </p:cNvSpPr>
          <p:nvPr/>
        </p:nvSpPr>
        <p:spPr>
          <a:xfrm>
            <a:off x="873832" y="2573905"/>
            <a:ext cx="10441161" cy="3785652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 sz="2600" b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r>
              <a:rPr lang="en-US" sz="2400" noProof="1" smtClean="0"/>
              <a:t>&lt;?php</a:t>
            </a:r>
          </a:p>
          <a:p>
            <a:r>
              <a:rPr lang="en-US" sz="2400" noProof="1" smtClean="0"/>
              <a:t>$ip_a = '127.0.0.1';</a:t>
            </a:r>
          </a:p>
          <a:p>
            <a:r>
              <a:rPr lang="en-US" sz="2400" noProof="1" smtClean="0"/>
              <a:t>$ip_b = '42.42';</a:t>
            </a:r>
          </a:p>
          <a:p>
            <a:r>
              <a:rPr lang="en-US" sz="2400" noProof="1" smtClean="0"/>
              <a:t>if (filter_var($ip_a, FILTER_VALIDATE_IP)) {</a:t>
            </a:r>
          </a:p>
          <a:p>
            <a:r>
              <a:rPr lang="en-US" sz="2400" noProof="1" smtClean="0"/>
              <a:t>    echo "This (ip_a) IP address is considered valid.";</a:t>
            </a:r>
          </a:p>
          <a:p>
            <a:r>
              <a:rPr lang="en-US" sz="2400" noProof="1" smtClean="0"/>
              <a:t>}</a:t>
            </a:r>
          </a:p>
          <a:p>
            <a:r>
              <a:rPr lang="en-US" sz="2400" noProof="1" smtClean="0"/>
              <a:t>if (filter_var($ip_b , FILTER_VALIDATE_IP)) {</a:t>
            </a:r>
          </a:p>
          <a:p>
            <a:r>
              <a:rPr lang="en-US" sz="2400" noProof="1" smtClean="0"/>
              <a:t>    echo "This (ip_b) IP address is considered valid.";</a:t>
            </a:r>
          </a:p>
          <a:p>
            <a:r>
              <a:rPr lang="en-US" sz="2400" noProof="1" smtClean="0"/>
              <a:t>}</a:t>
            </a:r>
          </a:p>
          <a:p>
            <a:r>
              <a:rPr lang="en-US" sz="2400" noProof="1" smtClean="0"/>
              <a:t>?&gt;</a:t>
            </a:r>
            <a:endParaRPr lang="en-US" sz="2400" noProof="1"/>
          </a:p>
        </p:txBody>
      </p:sp>
    </p:spTree>
    <p:extLst>
      <p:ext uri="{BB962C8B-B14F-4D97-AF65-F5344CB8AC3E}">
        <p14:creationId xmlns:p14="http://schemas.microsoft.com/office/powerpoint/2010/main" val="2705725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998730"/>
            <a:ext cx="11804822" cy="5580619"/>
          </a:xfrm>
        </p:spPr>
        <p:txBody>
          <a:bodyPr>
            <a:normAutofit/>
          </a:bodyPr>
          <a:lstStyle/>
          <a:p>
            <a:pPr marL="446088" indent="-446088">
              <a:lnSpc>
                <a:spcPct val="100000"/>
              </a:lnSpc>
              <a:buFontTx/>
              <a:buAutoNum type="arabicPeriod"/>
            </a:pPr>
            <a:r>
              <a:rPr lang="en-US" sz="3200" dirty="0" smtClean="0"/>
              <a:t>HTTP Request Methods</a:t>
            </a:r>
          </a:p>
          <a:p>
            <a:pPr marL="446088" indent="-446088">
              <a:lnSpc>
                <a:spcPct val="100000"/>
              </a:lnSpc>
              <a:buFontTx/>
              <a:buAutoNum type="arabicPeriod"/>
            </a:pPr>
            <a:r>
              <a:rPr lang="en-US" sz="3200" dirty="0"/>
              <a:t>HTML Escaping </a:t>
            </a:r>
            <a:r>
              <a:rPr lang="en-US" sz="3200" dirty="0" smtClean="0"/>
              <a:t>&amp; Data Validation</a:t>
            </a:r>
          </a:p>
          <a:p>
            <a:pPr marL="446088" indent="-446088">
              <a:lnSpc>
                <a:spcPct val="100000"/>
              </a:lnSpc>
              <a:buFontTx/>
              <a:buAutoNum type="arabicPeriod"/>
            </a:pPr>
            <a:r>
              <a:rPr lang="en-US" sz="3200" dirty="0" smtClean="0"/>
              <a:t>Query Strings</a:t>
            </a:r>
          </a:p>
          <a:p>
            <a:pPr marL="446088" indent="-446088">
              <a:lnSpc>
                <a:spcPct val="100000"/>
              </a:lnSpc>
              <a:buFontTx/>
              <a:buAutoNum type="arabicPeriod"/>
            </a:pPr>
            <a:r>
              <a:rPr lang="en-US" sz="3200" dirty="0" smtClean="0"/>
              <a:t>Checkboxes </a:t>
            </a:r>
          </a:p>
          <a:p>
            <a:pPr marL="446088" indent="-446088">
              <a:lnSpc>
                <a:spcPct val="100000"/>
              </a:lnSpc>
              <a:buFontTx/>
              <a:buAutoNum type="arabicPeriod"/>
            </a:pPr>
            <a:r>
              <a:rPr lang="en-US" sz="3200" dirty="0" smtClean="0"/>
              <a:t>Hidden Fields</a:t>
            </a:r>
          </a:p>
          <a:p>
            <a:pPr marL="446088" indent="-446088">
              <a:lnSpc>
                <a:spcPct val="100000"/>
              </a:lnSpc>
              <a:buFontTx/>
              <a:buAutoNum type="arabicPeriod"/>
            </a:pPr>
            <a:r>
              <a:rPr lang="en-US" sz="3200" dirty="0" smtClean="0"/>
              <a:t>Submitting Arrays</a:t>
            </a:r>
          </a:p>
          <a:p>
            <a:pPr marL="446088" indent="-446088">
              <a:lnSpc>
                <a:spcPct val="100000"/>
              </a:lnSpc>
              <a:buFontTx/>
              <a:buAutoNum type="arabicPeriod"/>
            </a:pPr>
            <a:r>
              <a:rPr lang="en-US" sz="3200" dirty="0" smtClean="0"/>
              <a:t>Other Input Types</a:t>
            </a:r>
          </a:p>
          <a:p>
            <a:pPr marL="446088" indent="-446088">
              <a:lnSpc>
                <a:spcPct val="100000"/>
              </a:lnSpc>
              <a:buFontTx/>
              <a:buAutoNum type="arabicPeriod"/>
            </a:pPr>
            <a:r>
              <a:rPr lang="en-US" sz="3200" dirty="0" smtClean="0"/>
              <a:t>URL Redirecting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4" name="Картина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4342" y="2771301"/>
            <a:ext cx="2690960" cy="1426208"/>
          </a:xfrm>
          <a:prstGeom prst="rect">
            <a:avLst/>
          </a:prstGeom>
        </p:spPr>
      </p:pic>
      <p:pic>
        <p:nvPicPr>
          <p:cNvPr id="9" name="Picture 2" descr="http://www.graphicsfuel.com/wp-content/uploads/2012/07/books-icon-51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9597" y="2618910"/>
            <a:ext cx="3850498" cy="3850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8683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4419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Validating User </a:t>
            </a:r>
            <a:r>
              <a:rPr lang="en-US" smtClean="0"/>
              <a:t>Input (2)</a:t>
            </a:r>
            <a:endParaRPr lang="en-US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468789" y="1133745"/>
            <a:ext cx="11251248" cy="5262979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 sz="2600" b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r>
              <a:rPr lang="en-US" sz="2400" noProof="1"/>
              <a:t>&lt;form&gt;</a:t>
            </a:r>
          </a:p>
          <a:p>
            <a:r>
              <a:rPr lang="en-US" sz="2400" noProof="1"/>
              <a:t>    &lt;input type="text" name="num" /&gt;</a:t>
            </a:r>
          </a:p>
          <a:p>
            <a:r>
              <a:rPr lang="en-US" sz="2400" noProof="1"/>
              <a:t>    &lt;input type="submit" /&gt;</a:t>
            </a:r>
          </a:p>
          <a:p>
            <a:r>
              <a:rPr lang="en-US" sz="2400" noProof="1"/>
              <a:t>&lt;/form&gt;</a:t>
            </a:r>
          </a:p>
          <a:p>
            <a:r>
              <a:rPr lang="en-US" sz="2400" noProof="1"/>
              <a:t>&lt;?php</a:t>
            </a:r>
          </a:p>
          <a:p>
            <a:r>
              <a:rPr lang="en-US" sz="2400" noProof="1"/>
              <a:t>if (isset($_GET['num'])) {</a:t>
            </a:r>
          </a:p>
          <a:p>
            <a:r>
              <a:rPr lang="en-US" sz="2400" noProof="1"/>
              <a:t>    $num = </a:t>
            </a:r>
            <a:r>
              <a:rPr lang="en-US" sz="2400" noProof="1">
                <a:solidFill>
                  <a:srgbClr val="F3CD60"/>
                </a:solidFill>
              </a:rPr>
              <a:t>intval</a:t>
            </a:r>
            <a:r>
              <a:rPr lang="en-US" sz="2400" noProof="1"/>
              <a:t>($_GET['num']);</a:t>
            </a:r>
          </a:p>
          <a:p>
            <a:r>
              <a:rPr lang="en-US" sz="2400" noProof="1"/>
              <a:t>    if ($num &lt; 1 || $num &gt; 100) {</a:t>
            </a:r>
          </a:p>
          <a:p>
            <a:r>
              <a:rPr lang="en-US" sz="2400" noProof="1"/>
              <a:t>        echo "Please enter an integer number in range [1..100].";</a:t>
            </a:r>
          </a:p>
          <a:p>
            <a:r>
              <a:rPr lang="en-US" sz="2400" noProof="1"/>
              <a:t>        die;</a:t>
            </a:r>
          </a:p>
          <a:p>
            <a:r>
              <a:rPr lang="en-US" sz="2400" noProof="1"/>
              <a:t>    }</a:t>
            </a:r>
          </a:p>
          <a:p>
            <a:r>
              <a:rPr lang="en-US" sz="2400" noProof="1"/>
              <a:t>    echo "You entered valid number: $num.";</a:t>
            </a:r>
          </a:p>
          <a:p>
            <a:r>
              <a:rPr lang="en-US" sz="2400" noProof="1"/>
              <a:t>}</a:t>
            </a:r>
          </a:p>
          <a:p>
            <a:r>
              <a:rPr lang="en-US" sz="2400" noProof="1"/>
              <a:t>?&gt;</a:t>
            </a:r>
          </a:p>
        </p:txBody>
      </p:sp>
    </p:spTree>
    <p:extLst>
      <p:ext uri="{BB962C8B-B14F-4D97-AF65-F5344CB8AC3E}">
        <p14:creationId xmlns:p14="http://schemas.microsoft.com/office/powerpoint/2010/main" val="478606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746" name="Rectangle 2"/>
          <p:cNvSpPr>
            <a:spLocks noGrp="1" noChangeArrowheads="1"/>
          </p:cNvSpPr>
          <p:nvPr>
            <p:ph type="title"/>
          </p:nvPr>
        </p:nvSpPr>
        <p:spPr>
          <a:xfrm>
            <a:off x="603804" y="4689140"/>
            <a:ext cx="10981218" cy="88533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cs typeface="Consolas" pitchFamily="49" charset="0"/>
              </a:rPr>
              <a:t>HTML Escaping &amp; Data Validation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624444" y="5661452"/>
            <a:ext cx="8938472" cy="692873"/>
          </a:xfrm>
        </p:spPr>
        <p:txBody>
          <a:bodyPr/>
          <a:lstStyle/>
          <a:p>
            <a:r>
              <a:rPr lang="en-US" dirty="0" smtClean="0"/>
              <a:t>Live Demo</a:t>
            </a:r>
          </a:p>
        </p:txBody>
      </p:sp>
      <p:pic>
        <p:nvPicPr>
          <p:cNvPr id="3" name="Картина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9680" y="1281100"/>
            <a:ext cx="3048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635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73832" y="1591865"/>
            <a:ext cx="10261316" cy="820600"/>
          </a:xfrm>
        </p:spPr>
        <p:txBody>
          <a:bodyPr/>
          <a:lstStyle/>
          <a:p>
            <a:r>
              <a:rPr lang="en-US" dirty="0" smtClean="0">
                <a:latin typeface="+mn-lt"/>
                <a:cs typeface="Consolas" pitchFamily="49" charset="0"/>
              </a:rPr>
              <a:t>Query String</a:t>
            </a:r>
            <a:endParaRPr lang="en-US" dirty="0">
              <a:latin typeface="+mn-lt"/>
              <a:cs typeface="Consolas" pitchFamily="49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981" y="2944671"/>
            <a:ext cx="10183940" cy="2869594"/>
          </a:xfrm>
          <a:prstGeom prst="roundRect">
            <a:avLst>
              <a:gd name="adj" fmla="val 1960"/>
            </a:avLst>
          </a:prstGeom>
        </p:spPr>
      </p:pic>
    </p:spTree>
    <p:extLst>
      <p:ext uri="{BB962C8B-B14F-4D97-AF65-F5344CB8AC3E}">
        <p14:creationId xmlns:p14="http://schemas.microsoft.com/office/powerpoint/2010/main" val="655896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2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Query String?</a:t>
            </a:r>
            <a:endParaRPr lang="bg-BG" dirty="0" smtClean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 query string is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part of a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URL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following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question mark (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?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)</a:t>
            </a:r>
            <a:r>
              <a:rPr lang="en-US" dirty="0"/>
              <a:t> </a:t>
            </a:r>
          </a:p>
          <a:p>
            <a:r>
              <a:rPr lang="en-US" dirty="0"/>
              <a:t>Commonly used in searches and dynamic pages</a:t>
            </a:r>
          </a:p>
          <a:p>
            <a:r>
              <a:rPr lang="en-US" dirty="0" smtClean="0"/>
              <a:t>Accessed by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$_SERVER['QUERY_STRING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']</a:t>
            </a:r>
            <a:endParaRPr lang="en-US" dirty="0"/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783824" y="3451644"/>
            <a:ext cx="10621178" cy="2677656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 sz="2600" b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r>
              <a:rPr lang="en-US" sz="2400" noProof="1"/>
              <a:t>&lt;form&gt;</a:t>
            </a:r>
          </a:p>
          <a:p>
            <a:r>
              <a:rPr lang="en-US" sz="2400" noProof="1"/>
              <a:t>    &lt;input type="text" name="firstName" /&gt;</a:t>
            </a:r>
          </a:p>
          <a:p>
            <a:r>
              <a:rPr lang="en-US" sz="2400" noProof="1"/>
              <a:t>    &lt;input type="submit" /&gt;</a:t>
            </a:r>
          </a:p>
          <a:p>
            <a:r>
              <a:rPr lang="en-US" sz="2400" noProof="1"/>
              <a:t>&lt;/form&gt;</a:t>
            </a:r>
          </a:p>
          <a:p>
            <a:r>
              <a:rPr lang="en-US" sz="2400" noProof="1"/>
              <a:t>&lt;?php</a:t>
            </a:r>
          </a:p>
          <a:p>
            <a:r>
              <a:rPr lang="en-US" sz="2400" noProof="1"/>
              <a:t>echo $_SERVER['QUERY_STRING'];</a:t>
            </a:r>
          </a:p>
          <a:p>
            <a:r>
              <a:rPr lang="en-US" sz="2400" noProof="1"/>
              <a:t>?&gt;</a:t>
            </a:r>
          </a:p>
        </p:txBody>
      </p:sp>
    </p:spTree>
    <p:extLst>
      <p:ext uri="{BB962C8B-B14F-4D97-AF65-F5344CB8AC3E}">
        <p14:creationId xmlns:p14="http://schemas.microsoft.com/office/powerpoint/2010/main" val="3152658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/>
              <a:t>Most common way is by using a </a:t>
            </a:r>
            <a:r>
              <a:rPr lang="en-US" sz="3600" dirty="0" smtClean="0">
                <a:solidFill>
                  <a:schemeClr val="tx2">
                    <a:lumMod val="75000"/>
                  </a:schemeClr>
                </a:solidFill>
              </a:rPr>
              <a:t>form </a:t>
            </a:r>
            <a:r>
              <a:rPr lang="en-US" sz="3600" dirty="0" smtClean="0"/>
              <a:t>with a </a:t>
            </a:r>
            <a:r>
              <a:rPr lang="en-US" sz="36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</a:t>
            </a:r>
            <a:r>
              <a:rPr lang="en-US" sz="3600" dirty="0"/>
              <a:t> method</a:t>
            </a:r>
            <a:endParaRPr lang="en-US" sz="36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3600" dirty="0"/>
              <a:t>You can also </a:t>
            </a: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use scripts </a:t>
            </a:r>
            <a:r>
              <a:rPr lang="en-US" sz="3600" dirty="0"/>
              <a:t>to add to the query string or simply </a:t>
            </a: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write your links </a:t>
            </a:r>
            <a:r>
              <a:rPr lang="en-US" sz="3600" dirty="0"/>
              <a:t>with the query strings in the </a:t>
            </a:r>
            <a:r>
              <a:rPr lang="en-US" sz="36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href</a:t>
            </a:r>
            <a:r>
              <a:rPr lang="en-US" sz="3600" dirty="0"/>
              <a:t> </a:t>
            </a:r>
            <a:r>
              <a:rPr lang="en-US" sz="3600" dirty="0" smtClean="0"/>
              <a:t>attribute</a:t>
            </a:r>
            <a:endParaRPr lang="en-US" dirty="0"/>
          </a:p>
        </p:txBody>
      </p:sp>
      <p:sp>
        <p:nvSpPr>
          <p:cNvPr id="11182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 Query String</a:t>
            </a:r>
            <a:endParaRPr lang="bg-BG" dirty="0" smtClean="0"/>
          </a:p>
        </p:txBody>
      </p:sp>
      <p:pic>
        <p:nvPicPr>
          <p:cNvPr id="4" name="Картина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6061" y="3564015"/>
            <a:ext cx="7313526" cy="2506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200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746" name="Rectangle 2"/>
          <p:cNvSpPr>
            <a:spLocks noGrp="1" noChangeArrowheads="1"/>
          </p:cNvSpPr>
          <p:nvPr>
            <p:ph type="title"/>
          </p:nvPr>
        </p:nvSpPr>
        <p:spPr>
          <a:xfrm>
            <a:off x="1320309" y="4530697"/>
            <a:ext cx="9448798" cy="9037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latin typeface="+mn-lt"/>
                <a:cs typeface="Consolas" pitchFamily="49" charset="0"/>
              </a:rPr>
              <a:t>Query String</a:t>
            </a:r>
            <a:endParaRPr lang="en-US" dirty="0">
              <a:latin typeface="+mn-lt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575472" y="5571442"/>
            <a:ext cx="8938472" cy="692873"/>
          </a:xfrm>
        </p:spPr>
        <p:txBody>
          <a:bodyPr/>
          <a:lstStyle/>
          <a:p>
            <a:r>
              <a:rPr lang="en-US" dirty="0" smtClean="0"/>
              <a:t>Live Demo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857" y="1448780"/>
            <a:ext cx="9891702" cy="2787248"/>
          </a:xfrm>
          <a:prstGeom prst="roundRect">
            <a:avLst>
              <a:gd name="adj" fmla="val 1960"/>
            </a:avLst>
          </a:prstGeom>
        </p:spPr>
      </p:pic>
    </p:spTree>
    <p:extLst>
      <p:ext uri="{BB962C8B-B14F-4D97-AF65-F5344CB8AC3E}">
        <p14:creationId xmlns:p14="http://schemas.microsoft.com/office/powerpoint/2010/main" val="3137832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746" name="Rectangle 2"/>
          <p:cNvSpPr>
            <a:spLocks noGrp="1" noChangeArrowheads="1"/>
          </p:cNvSpPr>
          <p:nvPr>
            <p:ph type="title"/>
          </p:nvPr>
        </p:nvSpPr>
        <p:spPr>
          <a:xfrm>
            <a:off x="1370014" y="1763815"/>
            <a:ext cx="9448798" cy="9037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Working with Checkboxes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5612" y="2877359"/>
            <a:ext cx="3251941" cy="3251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489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17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Checkoxes</a:t>
            </a:r>
            <a:endParaRPr lang="bg-BG" dirty="0" smtClean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227010" y="1088741"/>
            <a:ext cx="10589115" cy="1147054"/>
          </a:xfrm>
          <a:prstGeom prst="rect">
            <a:avLst/>
          </a:prstGeom>
        </p:spPr>
        <p:txBody>
          <a:bodyPr vert="horz" lIns="108000" tIns="36000" rIns="108000" bIns="36000" rtlCol="0">
            <a:no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 smtClean="0">
                <a:latin typeface="Calibri (Body)"/>
                <a:cs typeface="Vani" panose="020B0502040204020203" pitchFamily="34" charset="0"/>
              </a:rPr>
              <a:t>Checkboxes are created by setting an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  <a:latin typeface="Calibri (Body)"/>
                <a:cs typeface="Vani" panose="020B0502040204020203" pitchFamily="34" charset="0"/>
              </a:rPr>
              <a:t>input with type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  <a:latin typeface="Calibri (Body)"/>
                <a:cs typeface="Vani" panose="020B0502040204020203" pitchFamily="34" charset="0"/>
              </a:rPr>
              <a:t>"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  <a:latin typeface="Calibri (Body)"/>
                <a:cs typeface="Vani" panose="020B0502040204020203" pitchFamily="34" charset="0"/>
              </a:rPr>
              <a:t>checkbox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  <a:latin typeface="Calibri (Body)"/>
                <a:cs typeface="Vani" panose="020B0502040204020203" pitchFamily="34" charset="0"/>
              </a:rPr>
              <a:t>"</a:t>
            </a:r>
            <a:endParaRPr lang="en-US" sz="3200" dirty="0" smtClean="0">
              <a:solidFill>
                <a:schemeClr val="tx2">
                  <a:lumMod val="75000"/>
                </a:schemeClr>
              </a:solidFill>
              <a:latin typeface="Calibri (Body)"/>
              <a:cs typeface="Vani" panose="020B0502040204020203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963842" y="2337265"/>
            <a:ext cx="10150878" cy="477054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dirty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&lt;input </a:t>
            </a:r>
            <a:r>
              <a:rPr lang="en-US" sz="2500" b="1" dirty="0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type="</a:t>
            </a:r>
            <a:r>
              <a:rPr lang="en-US" sz="2500" b="1" dirty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checkbox" </a:t>
            </a:r>
            <a:r>
              <a:rPr lang="en-US" sz="2500" b="1" dirty="0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name="two-way-ticket" </a:t>
            </a:r>
            <a:r>
              <a:rPr lang="en-US" sz="2500" b="1" dirty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/&gt;</a:t>
            </a:r>
          </a:p>
        </p:txBody>
      </p:sp>
      <p:sp>
        <p:nvSpPr>
          <p:cNvPr id="5" name="Rectangle 1"/>
          <p:cNvSpPr/>
          <p:nvPr/>
        </p:nvSpPr>
        <p:spPr>
          <a:xfrm>
            <a:off x="963842" y="3863132"/>
            <a:ext cx="10162684" cy="2015936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(isset($_GET['two-way-ticket']) ) {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echo "Two-way ticket";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 else {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echo "One-way ticket";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500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227010" y="3068960"/>
            <a:ext cx="10589115" cy="765085"/>
          </a:xfrm>
          <a:prstGeom prst="rect">
            <a:avLst/>
          </a:prstGeom>
        </p:spPr>
        <p:txBody>
          <a:bodyPr vert="horz" lIns="108000" tIns="36000" rIns="108000" bIns="36000" rtlCol="0">
            <a:no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 smtClean="0">
                <a:latin typeface="Calibri (Body)"/>
                <a:cs typeface="Vani" panose="020B0502040204020203" pitchFamily="34" charset="0"/>
              </a:rPr>
              <a:t>A checkbox </a:t>
            </a:r>
            <a:r>
              <a:rPr lang="en-US" sz="3200" dirty="0">
                <a:latin typeface="Calibri (Body)"/>
                <a:cs typeface="Vani" panose="020B0502040204020203" pitchFamily="34" charset="0"/>
              </a:rPr>
              <a:t>is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  <a:latin typeface="Calibri (Body)"/>
                <a:cs typeface="Vani" panose="020B0502040204020203" pitchFamily="34" charset="0"/>
              </a:rPr>
              <a:t>only submitted </a:t>
            </a:r>
            <a:r>
              <a:rPr lang="en-US" sz="3200" dirty="0">
                <a:latin typeface="Calibri (Body)"/>
                <a:cs typeface="Vani" panose="020B0502040204020203" pitchFamily="34" charset="0"/>
              </a:rPr>
              <a:t>if it's actually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  <a:latin typeface="Calibri (Body)"/>
                <a:cs typeface="Vani" panose="020B0502040204020203" pitchFamily="34" charset="0"/>
              </a:rPr>
              <a:t>checked</a:t>
            </a:r>
            <a:endParaRPr lang="bg-BG" sz="3200" dirty="0">
              <a:solidFill>
                <a:schemeClr val="tx2">
                  <a:lumMod val="75000"/>
                </a:schemeClr>
              </a:solidFill>
              <a:latin typeface="Calibri (Body)"/>
              <a:cs typeface="Van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9874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746" name="Rectangle 2"/>
          <p:cNvSpPr>
            <a:spLocks noGrp="1" noChangeArrowheads="1"/>
          </p:cNvSpPr>
          <p:nvPr>
            <p:ph type="title"/>
          </p:nvPr>
        </p:nvSpPr>
        <p:spPr>
          <a:xfrm>
            <a:off x="1370014" y="1295400"/>
            <a:ext cx="9448798" cy="9037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Checkboxes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624444" y="2278927"/>
            <a:ext cx="8938472" cy="692873"/>
          </a:xfrm>
        </p:spPr>
        <p:txBody>
          <a:bodyPr/>
          <a:lstStyle/>
          <a:p>
            <a:r>
              <a:rPr lang="en-US" dirty="0" smtClean="0"/>
              <a:t>Live Demo</a:t>
            </a:r>
          </a:p>
        </p:txBody>
      </p:sp>
      <p:pic>
        <p:nvPicPr>
          <p:cNvPr id="5" name="Картина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9207" y="3333602"/>
            <a:ext cx="3667590" cy="2750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338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746" name="Rectangle 2"/>
          <p:cNvSpPr>
            <a:spLocks noGrp="1" noChangeArrowheads="1"/>
          </p:cNvSpPr>
          <p:nvPr>
            <p:ph type="title"/>
          </p:nvPr>
        </p:nvSpPr>
        <p:spPr>
          <a:xfrm>
            <a:off x="1370014" y="1520425"/>
            <a:ext cx="9448798" cy="9037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Hidden Fields</a:t>
            </a:r>
            <a:endParaRPr lang="en-US" dirty="0"/>
          </a:p>
        </p:txBody>
      </p:sp>
      <p:pic>
        <p:nvPicPr>
          <p:cNvPr id="3" name="Картина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46585" y="3113965"/>
            <a:ext cx="5895655" cy="2784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954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 smtClean="0"/>
          </a:p>
          <a:p>
            <a:pPr marL="0" indent="0" algn="ctr">
              <a:buNone/>
            </a:pPr>
            <a:r>
              <a:rPr lang="en-US" sz="7200" b="1" dirty="0" smtClean="0">
                <a:solidFill>
                  <a:schemeClr val="tx2">
                    <a:lumMod val="75000"/>
                  </a:schemeClr>
                </a:solidFill>
              </a:rPr>
              <a:t>sli.do</a:t>
            </a:r>
            <a:r>
              <a:rPr lang="en-US" sz="6000" b="1" dirty="0"/>
              <a:t/>
            </a:r>
            <a:br>
              <a:rPr lang="en-US" sz="6000" b="1" dirty="0"/>
            </a:br>
            <a:r>
              <a:rPr lang="en-US" sz="11500" b="1" dirty="0" smtClean="0"/>
              <a:t>#PHPFUND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4042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90413" y="1088740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>
                <a:latin typeface="+mj-lt"/>
                <a:cs typeface="Vani" panose="020B0502040204020203" pitchFamily="34" charset="0"/>
              </a:rPr>
              <a:t>Created by setting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+mj-lt"/>
                <a:cs typeface="Vani" panose="020B0502040204020203" pitchFamily="34" charset="0"/>
              </a:rPr>
              <a:t>type</a:t>
            </a:r>
            <a:r>
              <a:rPr lang="en-US" dirty="0">
                <a:latin typeface="+mj-lt"/>
                <a:cs typeface="Vani" panose="020B0502040204020203" pitchFamily="34" charset="0"/>
              </a:rPr>
              <a:t> of input to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+mj-lt"/>
                <a:cs typeface="Vani" panose="020B0502040204020203" pitchFamily="34" charset="0"/>
              </a:rPr>
              <a:t>hidden</a:t>
            </a:r>
          </a:p>
          <a:p>
            <a:r>
              <a:rPr lang="en-US" dirty="0">
                <a:latin typeface="+mj-lt"/>
              </a:rPr>
              <a:t>Submit information that is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not entered by the user</a:t>
            </a:r>
            <a:endParaRPr lang="en-US" dirty="0">
              <a:solidFill>
                <a:schemeClr val="tx2">
                  <a:lumMod val="75000"/>
                </a:schemeClr>
              </a:solidFill>
              <a:latin typeface="+mj-lt"/>
              <a:cs typeface="Vani" panose="020B0502040204020203" pitchFamily="34" charset="0"/>
            </a:endParaRPr>
          </a:p>
          <a:p>
            <a:r>
              <a:rPr lang="en-US" dirty="0">
                <a:latin typeface="+mj-lt"/>
                <a:cs typeface="Vani" panose="020B0502040204020203" pitchFamily="34" charset="0"/>
              </a:rPr>
              <a:t>Not visible to the </a:t>
            </a:r>
            <a:r>
              <a:rPr lang="en-US" dirty="0" smtClean="0">
                <a:latin typeface="+mj-lt"/>
                <a:cs typeface="Vani" panose="020B0502040204020203" pitchFamily="34" charset="0"/>
              </a:rPr>
              <a:t>user, but visible with [F12]</a:t>
            </a:r>
            <a:endParaRPr lang="en-US" dirty="0">
              <a:latin typeface="+mj-lt"/>
            </a:endParaRPr>
          </a:p>
        </p:txBody>
      </p:sp>
      <p:sp>
        <p:nvSpPr>
          <p:cNvPr id="11417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Hidden Fields</a:t>
            </a:r>
            <a:endParaRPr lang="bg-BG" dirty="0" smtClean="0"/>
          </a:p>
        </p:txBody>
      </p:sp>
      <p:sp>
        <p:nvSpPr>
          <p:cNvPr id="3" name="Text Placeholder 5"/>
          <p:cNvSpPr txBox="1">
            <a:spLocks/>
          </p:cNvSpPr>
          <p:nvPr/>
        </p:nvSpPr>
        <p:spPr>
          <a:xfrm>
            <a:off x="963842" y="3307337"/>
            <a:ext cx="10261140" cy="3046988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 sz="2500" b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r>
              <a:rPr lang="en-US" sz="2400" noProof="1"/>
              <a:t>&lt;form method="post"&gt;</a:t>
            </a:r>
          </a:p>
          <a:p>
            <a:r>
              <a:rPr lang="en-US" sz="2400" noProof="1"/>
              <a:t>    &lt;input type="text" name="user" /&gt;</a:t>
            </a:r>
          </a:p>
          <a:p>
            <a:r>
              <a:rPr lang="en-US" sz="2400" noProof="1"/>
              <a:t>    &lt;input type="submit" /&gt;</a:t>
            </a:r>
          </a:p>
          <a:p>
            <a:r>
              <a:rPr lang="en-US" sz="2400" noProof="1"/>
              <a:t>    &lt;?php if (isset($_POST['user'])) { ?&gt;</a:t>
            </a:r>
          </a:p>
          <a:p>
            <a:r>
              <a:rPr lang="en-US" sz="2400" noProof="1"/>
              <a:t>    &lt;input type="</a:t>
            </a:r>
            <a:r>
              <a:rPr lang="en-US" sz="2400" noProof="1">
                <a:solidFill>
                  <a:srgbClr val="F3CD60"/>
                </a:solidFill>
              </a:rPr>
              <a:t>hidden</a:t>
            </a:r>
            <a:r>
              <a:rPr lang="en-US" sz="2400" noProof="1"/>
              <a:t>" name="hiddenName"</a:t>
            </a:r>
          </a:p>
          <a:p>
            <a:r>
              <a:rPr lang="en-US" sz="2400" noProof="1"/>
              <a:t>        value="&lt;?php echo </a:t>
            </a:r>
            <a:r>
              <a:rPr lang="en-US" sz="2400" noProof="1">
                <a:solidFill>
                  <a:srgbClr val="F3CD60"/>
                </a:solidFill>
              </a:rPr>
              <a:t>sha1</a:t>
            </a:r>
            <a:r>
              <a:rPr lang="en-US" sz="2400" noProof="1"/>
              <a:t>($_POST['user']) ?&gt;" /&gt;</a:t>
            </a:r>
          </a:p>
          <a:p>
            <a:r>
              <a:rPr lang="en-US" sz="2400" noProof="1"/>
              <a:t>    &lt;?php } ?&gt;</a:t>
            </a:r>
          </a:p>
          <a:p>
            <a:r>
              <a:rPr lang="en-US" sz="2400" noProof="1"/>
              <a:t>&lt;/form&gt;</a:t>
            </a:r>
            <a:endParaRPr lang="en-US" sz="2400" noProof="1" smtClean="0"/>
          </a:p>
        </p:txBody>
      </p:sp>
      <p:sp>
        <p:nvSpPr>
          <p:cNvPr id="5" name="AutoShape 25"/>
          <p:cNvSpPr>
            <a:spLocks noChangeArrowheads="1"/>
          </p:cNvSpPr>
          <p:nvPr/>
        </p:nvSpPr>
        <p:spPr bwMode="auto">
          <a:xfrm>
            <a:off x="8344662" y="3307337"/>
            <a:ext cx="3429000" cy="1523494"/>
          </a:xfrm>
          <a:prstGeom prst="wedgeRoundRectCallout">
            <a:avLst>
              <a:gd name="adj1" fmla="val -40117"/>
              <a:gd name="adj2" fmla="val 6931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200" dirty="0" smtClean="0"/>
              <a:t>Applies </a:t>
            </a:r>
            <a:r>
              <a:rPr lang="en-US" sz="3200" dirty="0" smtClean="0">
                <a:solidFill>
                  <a:srgbClr val="F3CD60"/>
                </a:solidFill>
              </a:rPr>
              <a:t>sha1</a:t>
            </a:r>
            <a:r>
              <a:rPr lang="en-US" sz="3200" dirty="0" smtClean="0"/>
              <a:t> hashing to a string</a:t>
            </a:r>
            <a:endParaRPr lang="en-US" sz="3000" b="1" noProof="1">
              <a:solidFill>
                <a:srgbClr val="F3CC5F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9319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746" name="Rectangle 2"/>
          <p:cNvSpPr>
            <a:spLocks noGrp="1" noChangeArrowheads="1"/>
          </p:cNvSpPr>
          <p:nvPr>
            <p:ph type="title"/>
          </p:nvPr>
        </p:nvSpPr>
        <p:spPr>
          <a:xfrm>
            <a:off x="1370014" y="1295400"/>
            <a:ext cx="9448798" cy="9037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Hidden Fields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624444" y="2278927"/>
            <a:ext cx="8938472" cy="692873"/>
          </a:xfrm>
        </p:spPr>
        <p:txBody>
          <a:bodyPr/>
          <a:lstStyle/>
          <a:p>
            <a:r>
              <a:rPr lang="en-US" dirty="0" smtClean="0"/>
              <a:t>Live Demo</a:t>
            </a:r>
          </a:p>
        </p:txBody>
      </p:sp>
      <p:pic>
        <p:nvPicPr>
          <p:cNvPr id="5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4222" y="3314321"/>
            <a:ext cx="3448782" cy="2769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026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746" name="Rectangle 2"/>
          <p:cNvSpPr>
            <a:spLocks noGrp="1" noChangeArrowheads="1"/>
          </p:cNvSpPr>
          <p:nvPr>
            <p:ph type="title"/>
          </p:nvPr>
        </p:nvSpPr>
        <p:spPr>
          <a:xfrm>
            <a:off x="1370012" y="1207227"/>
            <a:ext cx="9448798" cy="9037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Submitting Arrays</a:t>
            </a:r>
          </a:p>
        </p:txBody>
      </p:sp>
      <p:pic>
        <p:nvPicPr>
          <p:cNvPr id="2" name="Картина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8014" y="2560022"/>
            <a:ext cx="3626598" cy="3479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942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Calibri (Body)"/>
                <a:cs typeface="Vani" panose="020B0502040204020203" pitchFamily="34" charset="0"/>
              </a:rPr>
              <a:t>In order for an input to be treated as an array, you must put brackets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alibri (Body)"/>
                <a:cs typeface="Vani" panose="020B0502040204020203" pitchFamily="34" charset="0"/>
              </a:rPr>
              <a:t>"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[]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alibri (Body)"/>
                <a:cs typeface="Vani" panose="020B0502040204020203" pitchFamily="34" charset="0"/>
              </a:rPr>
              <a:t>"</a:t>
            </a:r>
            <a:r>
              <a:rPr lang="en-US" dirty="0">
                <a:latin typeface="Calibri (Body)"/>
                <a:cs typeface="Vani" panose="020B0502040204020203" pitchFamily="34" charset="0"/>
              </a:rPr>
              <a:t> in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alibri (Body)"/>
                <a:cs typeface="Vani" panose="020B0502040204020203" pitchFamily="34" charset="0"/>
              </a:rPr>
              <a:t> </a:t>
            </a:r>
            <a:r>
              <a:rPr lang="en-US" dirty="0">
                <a:latin typeface="Calibri (Body)"/>
                <a:cs typeface="Vani" panose="020B0502040204020203" pitchFamily="34" charset="0"/>
              </a:rPr>
              <a:t>attribute</a:t>
            </a:r>
            <a:r>
              <a:rPr lang="en-US" dirty="0" smtClean="0">
                <a:latin typeface="Calibri (Body)"/>
                <a:cs typeface="Vani" panose="020B0502040204020203" pitchFamily="34" charset="0"/>
              </a:rPr>
              <a:t>:</a:t>
            </a:r>
            <a:endParaRPr lang="en-US" dirty="0"/>
          </a:p>
        </p:txBody>
      </p:sp>
      <p:sp>
        <p:nvSpPr>
          <p:cNvPr id="11417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Submitting Arrays</a:t>
            </a:r>
            <a:endParaRPr lang="bg-BG" dirty="0" smtClean="0"/>
          </a:p>
        </p:txBody>
      </p:sp>
      <p:sp>
        <p:nvSpPr>
          <p:cNvPr id="2" name="Rectangle 1"/>
          <p:cNvSpPr/>
          <p:nvPr/>
        </p:nvSpPr>
        <p:spPr>
          <a:xfrm>
            <a:off x="873832" y="2708920"/>
            <a:ext cx="10441160" cy="3320076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dirty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&lt;form method="post"&gt;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dirty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&lt;select name="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people[]</a:t>
            </a:r>
            <a:r>
              <a:rPr lang="en-US" b="1" dirty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multiple="multiple"&gt;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dirty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&lt;option value="Mario"&gt;Mario&lt;/option&gt;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dirty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&lt;option value="Svetlin"&gt;Svetlin&lt;/option&gt;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dirty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&lt;option value="Teodor"&gt;Teodor&lt;/option&gt;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dirty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&lt;/select&gt;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dirty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&lt;input type="submit" value="submit"/&gt;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dirty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&lt;/form&gt;</a:t>
            </a:r>
          </a:p>
        </p:txBody>
      </p:sp>
    </p:spTree>
    <p:extLst>
      <p:ext uri="{BB962C8B-B14F-4D97-AF65-F5344CB8AC3E}">
        <p14:creationId xmlns:p14="http://schemas.microsoft.com/office/powerpoint/2010/main" val="44362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cs typeface="Vani" panose="020B0502040204020203" pitchFamily="34" charset="0"/>
              </a:rPr>
              <a:t>The selected form elements come as an array:</a:t>
            </a:r>
            <a:endParaRPr lang="en-US" dirty="0"/>
          </a:p>
        </p:txBody>
      </p:sp>
      <p:sp>
        <p:nvSpPr>
          <p:cNvPr id="11417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Submitting Arrays (2)</a:t>
            </a:r>
            <a:endParaRPr lang="bg-BG" dirty="0" smtClean="0"/>
          </a:p>
        </p:txBody>
      </p:sp>
      <p:sp>
        <p:nvSpPr>
          <p:cNvPr id="2" name="Rectangle 1"/>
          <p:cNvSpPr/>
          <p:nvPr/>
        </p:nvSpPr>
        <p:spPr>
          <a:xfrm>
            <a:off x="1188866" y="2123855"/>
            <a:ext cx="10261141" cy="2936188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&lt;?php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(isset($_POST['people']))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foreach($_POST['people'] as $person)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echo htmlspecialchars($person) . '&lt;/br&gt;';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?&gt;</a:t>
            </a:r>
            <a:endParaRPr lang="en-US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5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9654" y="5217413"/>
            <a:ext cx="2715308" cy="1361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528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746" name="Rectangle 2"/>
          <p:cNvSpPr>
            <a:spLocks noGrp="1" noChangeArrowheads="1"/>
          </p:cNvSpPr>
          <p:nvPr>
            <p:ph type="title"/>
          </p:nvPr>
        </p:nvSpPr>
        <p:spPr>
          <a:xfrm>
            <a:off x="1370014" y="1356720"/>
            <a:ext cx="9448798" cy="9037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Submitting Arrays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624444" y="2340247"/>
            <a:ext cx="8938472" cy="692873"/>
          </a:xfrm>
        </p:spPr>
        <p:txBody>
          <a:bodyPr/>
          <a:lstStyle/>
          <a:p>
            <a:r>
              <a:rPr lang="en-US" dirty="0" smtClean="0"/>
              <a:t>Live Demo</a:t>
            </a:r>
          </a:p>
        </p:txBody>
      </p:sp>
      <p:pic>
        <p:nvPicPr>
          <p:cNvPr id="5" name="Картина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6995" y="3293985"/>
            <a:ext cx="3553370" cy="2666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61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746" name="Rectangle 2"/>
          <p:cNvSpPr>
            <a:spLocks noGrp="1" noChangeArrowheads="1"/>
          </p:cNvSpPr>
          <p:nvPr>
            <p:ph type="title"/>
          </p:nvPr>
        </p:nvSpPr>
        <p:spPr>
          <a:xfrm>
            <a:off x="1370012" y="1853825"/>
            <a:ext cx="9448798" cy="9037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Other Input </a:t>
            </a:r>
            <a:r>
              <a:rPr lang="en-US" dirty="0"/>
              <a:t>T</a:t>
            </a:r>
            <a:r>
              <a:rPr lang="en-US" dirty="0" smtClean="0"/>
              <a:t>ypes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9811" y="3234655"/>
            <a:ext cx="5097887" cy="271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325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90413" y="1088740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 smtClean="0">
                <a:cs typeface="Vani" panose="020B0502040204020203" pitchFamily="34" charset="0"/>
              </a:rPr>
              <a:t>Radio</a:t>
            </a:r>
            <a:r>
              <a:rPr lang="en-US" dirty="0">
                <a:cs typeface="Vani" panose="020B0502040204020203" pitchFamily="34" charset="0"/>
              </a:rPr>
              <a:t>, </a:t>
            </a:r>
            <a:r>
              <a:rPr lang="en-US" dirty="0" smtClean="0">
                <a:cs typeface="Vani" panose="020B0502040204020203" pitchFamily="34" charset="0"/>
              </a:rPr>
              <a:t>date, </a:t>
            </a:r>
            <a:r>
              <a:rPr lang="en-US" noProof="1" smtClean="0">
                <a:cs typeface="Vani" panose="020B0502040204020203" pitchFamily="34" charset="0"/>
              </a:rPr>
              <a:t>datetime</a:t>
            </a:r>
            <a:r>
              <a:rPr lang="en-US" dirty="0" smtClean="0">
                <a:cs typeface="Vani" panose="020B0502040204020203" pitchFamily="34" charset="0"/>
              </a:rPr>
              <a:t>, time, number, range, color, …</a:t>
            </a:r>
            <a:endParaRPr lang="bg-BG" dirty="0" smtClean="0">
              <a:cs typeface="Vani" panose="020B0502040204020203" pitchFamily="34" charset="0"/>
            </a:endParaRPr>
          </a:p>
          <a:p>
            <a:endParaRPr lang="en-US" dirty="0"/>
          </a:p>
        </p:txBody>
      </p:sp>
      <p:sp>
        <p:nvSpPr>
          <p:cNvPr id="11417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Input </a:t>
            </a:r>
            <a:r>
              <a:rPr lang="en-US" dirty="0"/>
              <a:t>T</a:t>
            </a:r>
            <a:r>
              <a:rPr lang="en-US" dirty="0" smtClean="0"/>
              <a:t>ypes</a:t>
            </a:r>
            <a:endParaRPr lang="bg-BG" dirty="0" smtClean="0"/>
          </a:p>
        </p:txBody>
      </p:sp>
      <p:sp>
        <p:nvSpPr>
          <p:cNvPr id="6" name="Rectangle 1"/>
          <p:cNvSpPr/>
          <p:nvPr/>
        </p:nvSpPr>
        <p:spPr>
          <a:xfrm>
            <a:off x="693813" y="2030471"/>
            <a:ext cx="10801200" cy="4188839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&lt;form method="post"&gt;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Male &lt;input type="</a:t>
            </a:r>
            <a:r>
              <a:rPr lang="en-US" sz="2200" b="1" noProof="1" smtClean="0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radio</a:t>
            </a:r>
            <a:r>
              <a:rPr lang="en-US" sz="22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name="gender" value="male" /&gt; &lt;br/&gt;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Female &lt;input type="</a:t>
            </a:r>
            <a:r>
              <a:rPr lang="en-US" sz="2200" b="1" noProof="1" smtClean="0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radio</a:t>
            </a:r>
            <a:r>
              <a:rPr lang="en-US" sz="22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name="gender" value="female" /&gt; &lt;br/&gt;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&lt;input type="</a:t>
            </a:r>
            <a:r>
              <a:rPr lang="en-US" sz="2200" b="1" noProof="1" smtClean="0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submit</a:t>
            </a:r>
            <a:r>
              <a:rPr lang="en-US" sz="22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value="submit"/&gt;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&lt;/form&gt;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&lt;?php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(isset($_POST['gender']))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$selected_radio = $_POST['gender'];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echo "Selected: $selected_radio";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?&gt;</a:t>
            </a:r>
            <a:endParaRPr lang="en-US" sz="2200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0998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746" name="Rectangle 2"/>
          <p:cNvSpPr>
            <a:spLocks noGrp="1" noChangeArrowheads="1"/>
          </p:cNvSpPr>
          <p:nvPr>
            <p:ph type="title"/>
          </p:nvPr>
        </p:nvSpPr>
        <p:spPr>
          <a:xfrm>
            <a:off x="1370014" y="1295400"/>
            <a:ext cx="9448798" cy="9037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Other Input </a:t>
            </a:r>
            <a:r>
              <a:rPr lang="en-US" dirty="0"/>
              <a:t>T</a:t>
            </a:r>
            <a:r>
              <a:rPr lang="en-US" dirty="0" smtClean="0"/>
              <a:t>ypes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624444" y="2278927"/>
            <a:ext cx="8938472" cy="692873"/>
          </a:xfrm>
        </p:spPr>
        <p:txBody>
          <a:bodyPr/>
          <a:lstStyle/>
          <a:p>
            <a:r>
              <a:rPr lang="en-US" dirty="0" smtClean="0"/>
              <a:t>Live Demo</a:t>
            </a:r>
          </a:p>
        </p:txBody>
      </p:sp>
      <p:pic>
        <p:nvPicPr>
          <p:cNvPr id="3" name="Картина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5076" y="3158970"/>
            <a:ext cx="7095206" cy="258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67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777748" y="1358770"/>
            <a:ext cx="8367114" cy="986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/>
              <a:t>Redirecting the Browser</a:t>
            </a:r>
            <a:endParaRPr lang="bg-BG" dirty="0" smtClean="0"/>
          </a:p>
        </p:txBody>
      </p:sp>
      <p:pic>
        <p:nvPicPr>
          <p:cNvPr id="4" name="Картина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2963" y="2867399"/>
            <a:ext cx="4496684" cy="3372514"/>
          </a:xfrm>
          <a:prstGeom prst="roundRect">
            <a:avLst>
              <a:gd name="adj" fmla="val 3375"/>
            </a:avLst>
          </a:prstGeom>
        </p:spPr>
      </p:pic>
      <p:pic>
        <p:nvPicPr>
          <p:cNvPr id="1026" name="Picture 2" descr="http://brandthunder.com/wp/wp-content/uploads/2012/09/four-browser-icons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95382">
            <a:off x="1579941" y="3135621"/>
            <a:ext cx="3624137" cy="1879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digitalreadymarketing.com/wp-content/uploads/2014/05/redirect-302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9178" y="3293725"/>
            <a:ext cx="2430659" cy="1620440"/>
          </a:xfrm>
          <a:prstGeom prst="roundRect">
            <a:avLst>
              <a:gd name="adj" fmla="val 3375"/>
            </a:avLst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8130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746" name="Rectangle 2"/>
          <p:cNvSpPr>
            <a:spLocks noGrp="1" noChangeArrowheads="1"/>
          </p:cNvSpPr>
          <p:nvPr>
            <p:ph type="title"/>
          </p:nvPr>
        </p:nvSpPr>
        <p:spPr>
          <a:xfrm>
            <a:off x="1446212" y="1223784"/>
            <a:ext cx="8938472" cy="820600"/>
          </a:xfrm>
        </p:spPr>
        <p:txBody>
          <a:bodyPr/>
          <a:lstStyle/>
          <a:p>
            <a:pPr marL="446088" indent="-446088">
              <a:lnSpc>
                <a:spcPct val="100000"/>
              </a:lnSpc>
            </a:pPr>
            <a:r>
              <a:rPr lang="en-US" dirty="0" smtClean="0"/>
              <a:t>HTTP Request </a:t>
            </a:r>
            <a:r>
              <a:rPr lang="en-US" dirty="0"/>
              <a:t>M</a:t>
            </a:r>
            <a:r>
              <a:rPr lang="en-US" dirty="0" smtClean="0"/>
              <a:t>ethods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446212" y="2115762"/>
            <a:ext cx="8938472" cy="688256"/>
          </a:xfrm>
        </p:spPr>
        <p:txBody>
          <a:bodyPr/>
          <a:lstStyle/>
          <a:p>
            <a:r>
              <a:rPr lang="en-US" dirty="0" smtClean="0"/>
              <a:t>How Browsers Send Form Data?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8919" y="3158970"/>
            <a:ext cx="4993057" cy="2920237"/>
          </a:xfrm>
          <a:prstGeom prst="roundRect">
            <a:avLst>
              <a:gd name="adj" fmla="val 2215"/>
            </a:avLst>
          </a:prstGeom>
        </p:spPr>
      </p:pic>
    </p:spTree>
    <p:extLst>
      <p:ext uri="{BB962C8B-B14F-4D97-AF65-F5344CB8AC3E}">
        <p14:creationId xmlns:p14="http://schemas.microsoft.com/office/powerpoint/2010/main" val="3508218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cs typeface="Vani" panose="020B0502040204020203" pitchFamily="34" charset="0"/>
              </a:rPr>
              <a:t>Done by using the HTTP "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Location</a:t>
            </a:r>
            <a:r>
              <a:rPr lang="en-US" dirty="0">
                <a:cs typeface="Vani" panose="020B0502040204020203" pitchFamily="34" charset="0"/>
              </a:rPr>
              <a:t>" </a:t>
            </a:r>
            <a:r>
              <a:rPr lang="en-US" dirty="0" smtClean="0">
                <a:cs typeface="Vani" panose="020B0502040204020203" pitchFamily="34" charset="0"/>
              </a:rPr>
              <a:t>header</a:t>
            </a:r>
          </a:p>
          <a:p>
            <a:endParaRPr lang="en-US" dirty="0">
              <a:cs typeface="Vani" panose="020B0502040204020203" pitchFamily="34" charset="0"/>
            </a:endParaRPr>
          </a:p>
          <a:p>
            <a:endParaRPr lang="en-US" dirty="0" smtClean="0">
              <a:cs typeface="Vani" panose="020B0502040204020203" pitchFamily="34" charset="0"/>
            </a:endParaRPr>
          </a:p>
          <a:p>
            <a:r>
              <a:rPr lang="en-US" dirty="0" smtClean="0">
                <a:cs typeface="Vani" panose="020B0502040204020203" pitchFamily="34" charset="0"/>
              </a:rPr>
              <a:t>This sends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cs typeface="Vani" panose="020B0502040204020203" pitchFamily="34" charset="0"/>
                <a:hlinkClick r:id="rId2"/>
              </a:rPr>
              <a:t>HTTP 302 "Found"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cs typeface="Vani" panose="020B0502040204020203" pitchFamily="34" charset="0"/>
              </a:rPr>
              <a:t> </a:t>
            </a:r>
            <a:r>
              <a:rPr lang="en-US" dirty="0" smtClean="0">
                <a:cs typeface="Vani" panose="020B0502040204020203" pitchFamily="34" charset="0"/>
              </a:rPr>
              <a:t>in the HTTP response status code</a:t>
            </a:r>
          </a:p>
          <a:p>
            <a:pPr lvl="1"/>
            <a:r>
              <a:rPr lang="en-US" dirty="0" smtClean="0">
                <a:cs typeface="Vani" panose="020B0502040204020203" pitchFamily="34" charset="0"/>
              </a:rPr>
              <a:t>Tells the browser to open a new URL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Redirecting the Browser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813592" y="2168772"/>
            <a:ext cx="10591800" cy="540148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 b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r>
              <a:rPr lang="en-US" sz="2800" dirty="0"/>
              <a:t>header('Location: http://softuni.bg'); </a:t>
            </a:r>
          </a:p>
        </p:txBody>
      </p:sp>
    </p:spTree>
    <p:extLst>
      <p:ext uri="{BB962C8B-B14F-4D97-AF65-F5344CB8AC3E}">
        <p14:creationId xmlns:p14="http://schemas.microsoft.com/office/powerpoint/2010/main" val="2502903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746" name="Rectangle 2"/>
          <p:cNvSpPr>
            <a:spLocks noGrp="1" noChangeArrowheads="1"/>
          </p:cNvSpPr>
          <p:nvPr>
            <p:ph type="title"/>
          </p:nvPr>
        </p:nvSpPr>
        <p:spPr>
          <a:xfrm>
            <a:off x="1370014" y="1295400"/>
            <a:ext cx="9448798" cy="9037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Redirecting the Browser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624444" y="2278927"/>
            <a:ext cx="8938472" cy="692873"/>
          </a:xfrm>
        </p:spPr>
        <p:txBody>
          <a:bodyPr/>
          <a:lstStyle/>
          <a:p>
            <a:r>
              <a:rPr lang="en-US" dirty="0" smtClean="0"/>
              <a:t>Live Demo</a:t>
            </a:r>
          </a:p>
        </p:txBody>
      </p:sp>
      <p:pic>
        <p:nvPicPr>
          <p:cNvPr id="3" name="Картина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3537" y="3361100"/>
            <a:ext cx="2286000" cy="254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663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HTTP request methods –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POST</a:t>
            </a:r>
            <a:r>
              <a:rPr lang="en-US" dirty="0"/>
              <a:t>, etc.</a:t>
            </a:r>
          </a:p>
          <a:p>
            <a:r>
              <a:rPr lang="en-US" dirty="0"/>
              <a:t>Normalization and validation</a:t>
            </a:r>
          </a:p>
          <a:p>
            <a:r>
              <a:rPr lang="en-US" dirty="0"/>
              <a:t>Working with query strings</a:t>
            </a:r>
          </a:p>
          <a:p>
            <a:r>
              <a:rPr lang="en-US" dirty="0"/>
              <a:t>You can easily combine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PHP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and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HTML</a:t>
            </a:r>
          </a:p>
          <a:p>
            <a:r>
              <a:rPr lang="en-US" dirty="0"/>
              <a:t>You can get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input as array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Special input fields </a:t>
            </a:r>
            <a:r>
              <a:rPr lang="en-US" dirty="0"/>
              <a:t>– checkboxes, hidden </a:t>
            </a:r>
            <a:r>
              <a:rPr lang="en-US" dirty="0" smtClean="0"/>
              <a:t>fields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pic>
        <p:nvPicPr>
          <p:cNvPr id="8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1812" y="1447800"/>
            <a:ext cx="3559806" cy="2640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1295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Working with Forms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https://softuni.bg/courses/php-basics/ </a:t>
            </a:r>
            <a:endParaRPr lang="en-US" dirty="0"/>
          </a:p>
        </p:txBody>
      </p:sp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0249" y="3996240"/>
            <a:ext cx="1726158" cy="932887"/>
          </a:xfrm>
          <a:prstGeom prst="roundRect">
            <a:avLst>
              <a:gd name="adj" fmla="val 2953"/>
            </a:avLst>
          </a:prstGeom>
        </p:spPr>
      </p:pic>
      <p:pic>
        <p:nvPicPr>
          <p:cNvPr id="15" name="Picture 14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60390" y="1255207"/>
            <a:ext cx="1752140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19" name="Picture 18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2764" y="1255208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20" name="Picture 19">
            <a:hlinkClick r:id="rId10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2764" y="5373443"/>
            <a:ext cx="3352800" cy="849557"/>
          </a:xfrm>
          <a:prstGeom prst="roundRect">
            <a:avLst>
              <a:gd name="adj" fmla="val 3159"/>
            </a:avLst>
          </a:prstGeom>
        </p:spPr>
      </p:pic>
      <p:pic>
        <p:nvPicPr>
          <p:cNvPr id="22" name="Picture 21">
            <a:hlinkClick r:id="rId12"/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358563" y="5373443"/>
            <a:ext cx="2753589" cy="849556"/>
          </a:xfrm>
          <a:prstGeom prst="roundRect">
            <a:avLst>
              <a:gd name="adj" fmla="val 2953"/>
            </a:avLst>
          </a:prstGeom>
        </p:spPr>
      </p:pic>
      <p:pic>
        <p:nvPicPr>
          <p:cNvPr id="23" name="Picture 22">
            <a:hlinkClick r:id="rId14"/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633728" y="5373443"/>
            <a:ext cx="4073042" cy="84955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765249" y="2577353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25" name="Picture 24">
            <a:hlinkClick r:id="rId18"/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377182" y="1391286"/>
            <a:ext cx="5993358" cy="550371"/>
          </a:xfrm>
          <a:prstGeom prst="roundRect">
            <a:avLst>
              <a:gd name="adj" fmla="val 3159"/>
            </a:avLst>
          </a:prstGeom>
        </p:spPr>
      </p:pic>
      <p:pic>
        <p:nvPicPr>
          <p:cNvPr id="4" name="Picture 3">
            <a:hlinkClick r:id="rId20"/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12764" y="2380769"/>
            <a:ext cx="1922519" cy="854925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3157579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License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This </a:t>
            </a:r>
            <a:r>
              <a:rPr lang="en-US" dirty="0" smtClean="0"/>
              <a:t>course (slides, examples, demos, videos, homework, etc.)</a:t>
            </a:r>
            <a:br>
              <a:rPr lang="en-US" dirty="0" smtClean="0"/>
            </a:br>
            <a:r>
              <a:rPr lang="en-US" dirty="0" smtClean="0"/>
              <a:t>is </a:t>
            </a:r>
            <a:r>
              <a:rPr lang="en-US" dirty="0"/>
              <a:t>licensed </a:t>
            </a:r>
            <a:r>
              <a:rPr lang="en-US" dirty="0" smtClean="0"/>
              <a:t>under </a:t>
            </a:r>
            <a:r>
              <a:rPr lang="en-US" dirty="0"/>
              <a:t>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4.0 International</a:t>
            </a:r>
            <a:r>
              <a:rPr lang="en-US" dirty="0"/>
              <a:t>" </a:t>
            </a:r>
            <a:r>
              <a:rPr lang="en-US" dirty="0" smtClean="0"/>
              <a:t>license</a:t>
            </a:r>
            <a:endParaRPr lang="bg-BG" dirty="0" smtClean="0"/>
          </a:p>
          <a:p>
            <a:endParaRPr lang="bg-BG" sz="2400" dirty="0"/>
          </a:p>
          <a:p>
            <a:endParaRPr lang="bg-BG" sz="2400" dirty="0" smtClean="0"/>
          </a:p>
          <a:p>
            <a:endParaRPr lang="bg-BG" sz="2400" dirty="0"/>
          </a:p>
          <a:p>
            <a:pPr>
              <a:spcBef>
                <a:spcPts val="1800"/>
              </a:spcBef>
            </a:pPr>
            <a:r>
              <a:rPr lang="en-US" sz="2400" dirty="0" smtClean="0"/>
              <a:t>Attribution: this work may contain portions from</a:t>
            </a:r>
          </a:p>
          <a:p>
            <a:pPr lvl="1"/>
            <a:r>
              <a:rPr lang="en-US" sz="2000" dirty="0" smtClean="0"/>
              <a:t>"</a:t>
            </a:r>
            <a:r>
              <a:rPr lang="en-US" sz="2000" dirty="0" smtClean="0">
                <a:hlinkClick r:id="rId4"/>
              </a:rPr>
              <a:t>PHP Manual</a:t>
            </a:r>
            <a:r>
              <a:rPr lang="en-US" sz="2000" dirty="0" smtClean="0"/>
              <a:t>" </a:t>
            </a:r>
            <a:r>
              <a:rPr lang="en-US" sz="2000" dirty="0"/>
              <a:t>by The PHP </a:t>
            </a:r>
            <a:r>
              <a:rPr lang="en-US" sz="2000" dirty="0" smtClean="0"/>
              <a:t>Group under </a:t>
            </a:r>
            <a:r>
              <a:rPr lang="en-US" sz="2000" dirty="0" smtClean="0">
                <a:hlinkClick r:id="rId5"/>
              </a:rPr>
              <a:t>CC-BY</a:t>
            </a:r>
            <a:r>
              <a:rPr lang="en-US" sz="2000" dirty="0" smtClean="0"/>
              <a:t> license</a:t>
            </a:r>
          </a:p>
          <a:p>
            <a:pPr lvl="1"/>
            <a:r>
              <a:rPr lang="en-US" sz="2000" dirty="0" smtClean="0"/>
              <a:t>"</a:t>
            </a:r>
            <a:r>
              <a:rPr lang="en-US" sz="2000" dirty="0" smtClean="0">
                <a:hlinkClick r:id="rId6"/>
              </a:rPr>
              <a:t>PHP and MySQL Web Development</a:t>
            </a:r>
            <a:r>
              <a:rPr lang="en-US" sz="2000" dirty="0" smtClean="0"/>
              <a:t>" course by </a:t>
            </a:r>
            <a:r>
              <a:rPr lang="en-US" sz="2000" noProof="1" smtClean="0"/>
              <a:t>Telerik Academy</a:t>
            </a:r>
            <a:r>
              <a:rPr lang="en-US" sz="2000" dirty="0" smtClean="0"/>
              <a:t> under </a:t>
            </a:r>
            <a:r>
              <a:rPr lang="en-US" sz="2000" dirty="0" smtClean="0">
                <a:hlinkClick r:id="rId7"/>
              </a:rPr>
              <a:t>CC-BY-NC-SA</a:t>
            </a:r>
            <a:r>
              <a:rPr lang="en-US" sz="2000" dirty="0" smtClean="0"/>
              <a:t> 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44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647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Software University Foundation 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University </a:t>
            </a:r>
            <a:r>
              <a:rPr lang="en-US" dirty="0"/>
              <a:t>@ </a:t>
            </a:r>
            <a:r>
              <a:rPr lang="en-US" dirty="0" smtClean="0"/>
              <a:t>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</a:t>
            </a:r>
            <a:r>
              <a:rPr lang="en-US" dirty="0"/>
              <a:t>University @ </a:t>
            </a:r>
            <a:r>
              <a:rPr lang="en-US" dirty="0" smtClean="0"/>
              <a:t>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 smtClean="0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title="Software University">
            <a:hlinkClick r:id="rId4" tooltip="Software University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214" b="7214"/>
          <a:stretch/>
        </p:blipFill>
        <p:spPr>
          <a:xfrm>
            <a:off x="9659438" y="1594686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10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title="Software University Videos @ YouTube">
            <a:hlinkClick r:id="rId6" tooltip="Software University YouTube Video Channel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7" tooltip="Software University Discussion Forum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762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alibri (Body)"/>
                <a:cs typeface="Vani" panose="020B0502040204020203" pitchFamily="34" charset="0"/>
              </a:rPr>
              <a:t>Forms</a:t>
            </a:r>
            <a:r>
              <a:rPr lang="en-US" dirty="0">
                <a:latin typeface="Calibri (Body)"/>
                <a:cs typeface="Vani" panose="020B0502040204020203" pitchFamily="34" charset="0"/>
              </a:rPr>
              <a:t> allow the user to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alibri (Body)"/>
                <a:cs typeface="Vani" panose="020B0502040204020203" pitchFamily="34" charset="0"/>
              </a:rPr>
              <a:t>enter data </a:t>
            </a:r>
            <a:r>
              <a:rPr lang="en-US" dirty="0">
                <a:latin typeface="Calibri (Body)"/>
                <a:cs typeface="Vani" panose="020B0502040204020203" pitchFamily="34" charset="0"/>
              </a:rPr>
              <a:t>that is sent to a server for processing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alibri (Body)"/>
                <a:cs typeface="Vani" panose="020B0502040204020203" pitchFamily="34" charset="0"/>
              </a:rPr>
              <a:t>via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Calibri (Body)"/>
                <a:cs typeface="Vani" panose="020B0502040204020203" pitchFamily="34" charset="0"/>
              </a:rPr>
              <a:t>HTTP request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alibri (Body)"/>
                <a:cs typeface="Vani" panose="020B0502040204020203" pitchFamily="34" charset="0"/>
              </a:rPr>
              <a:t>methods</a:t>
            </a:r>
          </a:p>
          <a:p>
            <a:pPr lvl="1"/>
            <a:r>
              <a:rPr lang="en-US" dirty="0" smtClean="0">
                <a:latin typeface="Calibri (Body)"/>
                <a:cs typeface="Vani" panose="020B0502040204020203" pitchFamily="34" charset="0"/>
              </a:rPr>
              <a:t>The </a:t>
            </a:r>
            <a:r>
              <a:rPr lang="en-US" dirty="0">
                <a:latin typeface="Calibri (Body)"/>
                <a:cs typeface="Vani" panose="020B0502040204020203" pitchFamily="34" charset="0"/>
              </a:rPr>
              <a:t>most used HTTP request </a:t>
            </a:r>
            <a:r>
              <a:rPr lang="en-US" dirty="0" smtClean="0">
                <a:latin typeface="Calibri (Body)"/>
                <a:cs typeface="Vani" panose="020B0502040204020203" pitchFamily="34" charset="0"/>
              </a:rPr>
              <a:t>methods: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</a:t>
            </a:r>
            <a:r>
              <a:rPr lang="en-US" dirty="0" smtClean="0">
                <a:latin typeface="Calibri (Body)"/>
                <a:cs typeface="Vani" panose="020B0502040204020203" pitchFamily="34" charset="0"/>
              </a:rPr>
              <a:t> and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POST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 smtClean="0">
                <a:latin typeface="Calibri (Body)"/>
                <a:cs typeface="Vani" panose="020B0502040204020203" pitchFamily="34" charset="0"/>
              </a:rPr>
              <a:t>In PHP the posted form data is </a:t>
            </a:r>
            <a:r>
              <a:rPr lang="en-US" dirty="0">
                <a:latin typeface="Calibri (Body)"/>
                <a:cs typeface="Vani" panose="020B0502040204020203" pitchFamily="34" charset="0"/>
              </a:rPr>
              <a:t>stored </a:t>
            </a:r>
            <a:r>
              <a:rPr lang="en-US" dirty="0" smtClean="0">
                <a:latin typeface="Calibri (Body)"/>
                <a:cs typeface="Vani" panose="020B0502040204020203" pitchFamily="34" charset="0"/>
              </a:rPr>
              <a:t>in the</a:t>
            </a:r>
            <a:br>
              <a:rPr lang="en-US" dirty="0" smtClean="0">
                <a:latin typeface="Calibri (Body)"/>
                <a:cs typeface="Vani" panose="020B0502040204020203" pitchFamily="34" charset="0"/>
              </a:rPr>
            </a:b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$_GET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Calibri (Body)"/>
                <a:cs typeface="Vani" panose="020B0502040204020203" pitchFamily="34" charset="0"/>
              </a:rPr>
              <a:t> </a:t>
            </a:r>
            <a:r>
              <a:rPr lang="en-US" dirty="0">
                <a:latin typeface="Calibri (Body)"/>
                <a:cs typeface="Vani" panose="020B0502040204020203" pitchFamily="34" charset="0"/>
              </a:rPr>
              <a:t>or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$_POST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Calibri (Body)"/>
                <a:cs typeface="Vani" panose="020B0502040204020203" pitchFamily="34" charset="0"/>
              </a:rPr>
              <a:t> </a:t>
            </a:r>
            <a:r>
              <a:rPr lang="en-US" dirty="0">
                <a:latin typeface="Calibri (Body)"/>
                <a:cs typeface="Vani" panose="020B0502040204020203" pitchFamily="34" charset="0"/>
              </a:rPr>
              <a:t>associative </a:t>
            </a:r>
            <a:r>
              <a:rPr lang="en-US" dirty="0" smtClean="0">
                <a:latin typeface="Calibri (Body)"/>
                <a:cs typeface="Vani" panose="020B0502040204020203" pitchFamily="34" charset="0"/>
              </a:rPr>
              <a:t>arrays</a:t>
            </a:r>
            <a:endParaRPr lang="en-US" dirty="0"/>
          </a:p>
        </p:txBody>
      </p:sp>
      <p:sp>
        <p:nvSpPr>
          <p:cNvPr id="11417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HTTP Request Methods</a:t>
            </a:r>
            <a:endParaRPr lang="bg-BG" dirty="0" smtClean="0"/>
          </a:p>
        </p:txBody>
      </p:sp>
      <p:pic>
        <p:nvPicPr>
          <p:cNvPr id="2" name="Картина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4592" y="4689140"/>
            <a:ext cx="3695700" cy="151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38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номер на слайда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Контейнер за съдържание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cs typeface="Vani" panose="020B0502040204020203" pitchFamily="34" charset="0"/>
              </a:rPr>
              <a:t>HTTP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Vani" panose="020B0502040204020203" pitchFamily="34" charset="0"/>
              </a:rPr>
              <a:t>GET</a:t>
            </a:r>
          </a:p>
          <a:p>
            <a:pPr lvl="1"/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Retrieves data </a:t>
            </a:r>
            <a:r>
              <a:rPr lang="en-US" dirty="0" smtClean="0"/>
              <a:t>from </a:t>
            </a:r>
            <a:r>
              <a:rPr lang="en-US" dirty="0"/>
              <a:t>the </a:t>
            </a:r>
            <a:r>
              <a:rPr lang="en-US" dirty="0" smtClean="0"/>
              <a:t>server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from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given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URL</a:t>
            </a:r>
          </a:p>
          <a:p>
            <a:r>
              <a:rPr lang="en-US" dirty="0" smtClean="0">
                <a:cs typeface="Vani" panose="020B0502040204020203" pitchFamily="34" charset="0"/>
              </a:rPr>
              <a:t>The form data is </a:t>
            </a:r>
            <a:r>
              <a:rPr lang="en-US" dirty="0">
                <a:cs typeface="Vani" panose="020B0502040204020203" pitchFamily="34" charset="0"/>
              </a:rPr>
              <a:t>stored in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$_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cs typeface="Vani" panose="020B0502040204020203" pitchFamily="34" charset="0"/>
              </a:rPr>
              <a:t> </a:t>
            </a:r>
            <a:r>
              <a:rPr lang="en-US" dirty="0" smtClean="0">
                <a:cs typeface="Vani" panose="020B0502040204020203" pitchFamily="34" charset="0"/>
              </a:rPr>
              <a:t>associative array</a:t>
            </a:r>
          </a:p>
          <a:p>
            <a:r>
              <a:rPr lang="en-US" dirty="0"/>
              <a:t>The </a:t>
            </a:r>
            <a:r>
              <a:rPr lang="en-US" dirty="0" smtClean="0"/>
              <a:t>whole query string can be </a:t>
            </a:r>
            <a:r>
              <a:rPr lang="en-US" dirty="0"/>
              <a:t>accessed using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$_SERVER['QUERY_STRING']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dirty="0" smtClean="0"/>
              <a:t>environment variable</a:t>
            </a:r>
            <a:endParaRPr lang="bg-BG" dirty="0"/>
          </a:p>
        </p:txBody>
      </p:sp>
      <p:sp>
        <p:nvSpPr>
          <p:cNvPr id="4" name="Заглавие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 Request Method</a:t>
            </a:r>
            <a:endParaRPr lang="bg-BG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858207" y="4644135"/>
            <a:ext cx="10456785" cy="1643527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 b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r>
              <a:rPr lang="en-US" sz="2800" noProof="1" smtClean="0"/>
              <a:t>&lt;form method="get" action="index.php"&gt;</a:t>
            </a:r>
          </a:p>
          <a:p>
            <a:r>
              <a:rPr lang="en-US" sz="2800" noProof="1" smtClean="0"/>
              <a:t>     …</a:t>
            </a:r>
          </a:p>
          <a:p>
            <a:r>
              <a:rPr lang="en-US" sz="2800" noProof="1" smtClean="0"/>
              <a:t>&lt;/form&gt;</a:t>
            </a:r>
            <a:endParaRPr lang="en-US" sz="2800" noProof="1"/>
          </a:p>
        </p:txBody>
      </p:sp>
      <p:pic>
        <p:nvPicPr>
          <p:cNvPr id="6" name="Картина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4842" y="4464115"/>
            <a:ext cx="1471544" cy="1573161"/>
          </a:xfrm>
          <a:prstGeom prst="roundRect">
            <a:avLst>
              <a:gd name="adj" fmla="val 6347"/>
            </a:avLst>
          </a:prstGeom>
        </p:spPr>
      </p:pic>
    </p:spTree>
    <p:extLst>
      <p:ext uri="{BB962C8B-B14F-4D97-AF65-F5344CB8AC3E}">
        <p14:creationId xmlns:p14="http://schemas.microsoft.com/office/powerpoint/2010/main" val="361400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номер на слайда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Заглавие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 Request Method – Example</a:t>
            </a:r>
            <a:endParaRPr lang="bg-BG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498167" y="1259585"/>
            <a:ext cx="11176866" cy="1862048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 sz="2800" b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300" noProof="1"/>
              <a:t>&lt;form </a:t>
            </a:r>
            <a:r>
              <a:rPr lang="en-US" sz="2300" noProof="1" smtClean="0"/>
              <a:t>method="</a:t>
            </a:r>
            <a:r>
              <a:rPr lang="en-US" sz="2300" noProof="1" smtClean="0">
                <a:solidFill>
                  <a:srgbClr val="F3CD60"/>
                </a:solidFill>
              </a:rPr>
              <a:t>get</a:t>
            </a:r>
            <a:r>
              <a:rPr lang="en-US" sz="2300" noProof="1" smtClean="0"/>
              <a:t>"&gt;</a:t>
            </a:r>
            <a:endParaRPr lang="en-US" sz="2300" noProof="1"/>
          </a:p>
          <a:p>
            <a:pPr>
              <a:lnSpc>
                <a:spcPct val="100000"/>
              </a:lnSpc>
            </a:pPr>
            <a:r>
              <a:rPr lang="en-US" sz="2300" noProof="1"/>
              <a:t>    Name: &lt;input type="text" name="name" /&gt;</a:t>
            </a:r>
          </a:p>
          <a:p>
            <a:pPr>
              <a:lnSpc>
                <a:spcPct val="100000"/>
              </a:lnSpc>
            </a:pPr>
            <a:r>
              <a:rPr lang="en-US" sz="2300" noProof="1"/>
              <a:t>    Age: &lt;input type="text" name="age" /&gt;</a:t>
            </a:r>
          </a:p>
          <a:p>
            <a:pPr>
              <a:lnSpc>
                <a:spcPct val="100000"/>
              </a:lnSpc>
            </a:pPr>
            <a:r>
              <a:rPr lang="en-US" sz="2300" noProof="1"/>
              <a:t>    &lt;input type="submit" /&gt;</a:t>
            </a:r>
          </a:p>
          <a:p>
            <a:pPr>
              <a:lnSpc>
                <a:spcPct val="100000"/>
              </a:lnSpc>
            </a:pPr>
            <a:r>
              <a:rPr lang="en-US" sz="2300" noProof="1"/>
              <a:t>&lt;/form&gt;</a:t>
            </a:r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498167" y="3586659"/>
            <a:ext cx="11176866" cy="2569934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 sz="2800" b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r>
              <a:rPr lang="en-US" sz="2300" noProof="1"/>
              <a:t>&lt;?php</a:t>
            </a:r>
          </a:p>
          <a:p>
            <a:r>
              <a:rPr lang="en-US" sz="2300" noProof="1"/>
              <a:t>// Check the keys "name" or "age" exist</a:t>
            </a:r>
          </a:p>
          <a:p>
            <a:r>
              <a:rPr lang="en-US" sz="2300" noProof="1"/>
              <a:t>if (isset($_GET["name"]) || isset($_GET["age"])) {</a:t>
            </a:r>
          </a:p>
          <a:p>
            <a:r>
              <a:rPr lang="en-US" sz="2300" noProof="1"/>
              <a:t>    echo "Welcome " . </a:t>
            </a:r>
            <a:r>
              <a:rPr lang="en-US" sz="2300" noProof="1" smtClean="0">
                <a:solidFill>
                  <a:srgbClr val="F3CD60"/>
                </a:solidFill>
              </a:rPr>
              <a:t>htmlspecialchars</a:t>
            </a:r>
            <a:r>
              <a:rPr lang="en-US" sz="2300" noProof="1" smtClean="0"/>
              <a:t>($_</a:t>
            </a:r>
            <a:r>
              <a:rPr lang="en-US" sz="2300" noProof="1"/>
              <a:t>GET['name']) . ". &lt;br /&gt;";</a:t>
            </a:r>
          </a:p>
          <a:p>
            <a:r>
              <a:rPr lang="en-US" sz="2300" noProof="1"/>
              <a:t>    echo "You are " . </a:t>
            </a:r>
            <a:r>
              <a:rPr lang="en-US" sz="2300" noProof="1" smtClean="0">
                <a:solidFill>
                  <a:srgbClr val="F3CD60"/>
                </a:solidFill>
              </a:rPr>
              <a:t>htmlspecialchars</a:t>
            </a:r>
            <a:r>
              <a:rPr lang="en-US" sz="2300" noProof="1" smtClean="0"/>
              <a:t>($_</a:t>
            </a:r>
            <a:r>
              <a:rPr lang="en-US" sz="2300" noProof="1"/>
              <a:t>GET['age']). " years old.";</a:t>
            </a:r>
          </a:p>
          <a:p>
            <a:r>
              <a:rPr lang="en-US" sz="2300" noProof="1" smtClean="0"/>
              <a:t>}</a:t>
            </a:r>
            <a:endParaRPr lang="en-US" sz="2300" noProof="1"/>
          </a:p>
          <a:p>
            <a:r>
              <a:rPr lang="en-US" sz="2300" noProof="1"/>
              <a:t>?&gt;</a:t>
            </a:r>
          </a:p>
        </p:txBody>
      </p:sp>
    </p:spTree>
    <p:extLst>
      <p:ext uri="{BB962C8B-B14F-4D97-AF65-F5344CB8AC3E}">
        <p14:creationId xmlns:p14="http://schemas.microsoft.com/office/powerpoint/2010/main" val="241754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номер на слайда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Контейнер за съдържание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POST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method </a:t>
            </a:r>
            <a:r>
              <a:rPr lang="en-US" dirty="0" smtClean="0"/>
              <a:t>transfers data in 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HTTP body</a:t>
            </a:r>
          </a:p>
          <a:p>
            <a:pPr lvl="1"/>
            <a:r>
              <a:rPr lang="en-US" dirty="0" smtClean="0"/>
              <a:t>Not appended to </a:t>
            </a:r>
            <a:r>
              <a:rPr lang="en-US" dirty="0"/>
              <a:t>the query </a:t>
            </a:r>
            <a:r>
              <a:rPr lang="en-US" dirty="0" smtClean="0"/>
              <a:t>string</a:t>
            </a:r>
            <a:endParaRPr lang="en-US" dirty="0" smtClean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dirty="0" smtClean="0">
                <a:cs typeface="Vani" panose="020B0502040204020203" pitchFamily="34" charset="0"/>
              </a:rPr>
              <a:t>The posted data </a:t>
            </a:r>
            <a:r>
              <a:rPr lang="en-US" dirty="0">
                <a:cs typeface="Vani" panose="020B0502040204020203" pitchFamily="34" charset="0"/>
              </a:rPr>
              <a:t>is stored in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$_POST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dirty="0">
                <a:cs typeface="Vani" panose="020B0502040204020203" pitchFamily="34" charset="0"/>
              </a:rPr>
              <a:t>associative array</a:t>
            </a:r>
          </a:p>
          <a:p>
            <a:r>
              <a:rPr lang="en-US" dirty="0" smtClean="0"/>
              <a:t>By using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https://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you can protect your posted data</a:t>
            </a:r>
          </a:p>
          <a:p>
            <a:r>
              <a:rPr lang="en-US" dirty="0" smtClean="0"/>
              <a:t>POST can send </a:t>
            </a:r>
            <a:r>
              <a:rPr lang="en-US" dirty="0"/>
              <a:t>text and binary </a:t>
            </a:r>
            <a:r>
              <a:rPr lang="en-US" dirty="0" smtClean="0"/>
              <a:t>data, e.g. upload files</a:t>
            </a:r>
          </a:p>
        </p:txBody>
      </p:sp>
      <p:sp>
        <p:nvSpPr>
          <p:cNvPr id="4" name="Заглавие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POST Request Method</a:t>
            </a:r>
            <a:endParaRPr lang="bg-BG" dirty="0"/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858207" y="4710798"/>
            <a:ext cx="10456785" cy="1643527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 b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r>
              <a:rPr lang="en-US" sz="2800" noProof="1" smtClean="0"/>
              <a:t>&lt;form method="</a:t>
            </a:r>
            <a:r>
              <a:rPr lang="en-US" sz="2800" noProof="1" smtClean="0">
                <a:solidFill>
                  <a:srgbClr val="F3CD60"/>
                </a:solidFill>
              </a:rPr>
              <a:t>post</a:t>
            </a:r>
            <a:r>
              <a:rPr lang="en-US" sz="2800" noProof="1" smtClean="0"/>
              <a:t>" action="index.php"&gt;</a:t>
            </a:r>
          </a:p>
          <a:p>
            <a:r>
              <a:rPr lang="en-US" sz="2800" noProof="1" smtClean="0"/>
              <a:t>     …</a:t>
            </a:r>
          </a:p>
          <a:p>
            <a:r>
              <a:rPr lang="en-US" sz="2800" noProof="1" smtClean="0"/>
              <a:t>&lt;/form&gt;</a:t>
            </a:r>
            <a:endParaRPr lang="en-US" sz="2800" noProof="1"/>
          </a:p>
        </p:txBody>
      </p:sp>
      <p:pic>
        <p:nvPicPr>
          <p:cNvPr id="6" name="Картина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9837" y="4490710"/>
            <a:ext cx="1593585" cy="1593585"/>
          </a:xfrm>
          <a:prstGeom prst="roundRect">
            <a:avLst>
              <a:gd name="adj" fmla="val 10480"/>
            </a:avLst>
          </a:prstGeom>
        </p:spPr>
      </p:pic>
    </p:spTree>
    <p:extLst>
      <p:ext uri="{BB962C8B-B14F-4D97-AF65-F5344CB8AC3E}">
        <p14:creationId xmlns:p14="http://schemas.microsoft.com/office/powerpoint/2010/main" val="758956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номер на слайда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Заглавие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POST Request </a:t>
            </a:r>
            <a:r>
              <a:rPr lang="en-US" dirty="0"/>
              <a:t>Method – Example</a:t>
            </a:r>
            <a:endParaRPr lang="bg-BG" dirty="0"/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408158" y="1259585"/>
            <a:ext cx="11356884" cy="1862048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 sz="2800" b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300" noProof="1"/>
              <a:t>&lt;form </a:t>
            </a:r>
            <a:r>
              <a:rPr lang="en-US" sz="2300" noProof="1" smtClean="0"/>
              <a:t>method="</a:t>
            </a:r>
            <a:r>
              <a:rPr lang="en-US" sz="2300" noProof="1" smtClean="0">
                <a:solidFill>
                  <a:srgbClr val="F3CD60"/>
                </a:solidFill>
              </a:rPr>
              <a:t>post</a:t>
            </a:r>
            <a:r>
              <a:rPr lang="en-US" sz="2300" noProof="1" smtClean="0"/>
              <a:t>"&gt;</a:t>
            </a:r>
            <a:endParaRPr lang="en-US" sz="2300" noProof="1"/>
          </a:p>
          <a:p>
            <a:pPr>
              <a:lnSpc>
                <a:spcPct val="100000"/>
              </a:lnSpc>
            </a:pPr>
            <a:r>
              <a:rPr lang="en-US" sz="2300" noProof="1"/>
              <a:t>    Name: &lt;input type="text" name="name" /&gt;</a:t>
            </a:r>
          </a:p>
          <a:p>
            <a:pPr>
              <a:lnSpc>
                <a:spcPct val="100000"/>
              </a:lnSpc>
            </a:pPr>
            <a:r>
              <a:rPr lang="en-US" sz="2300" noProof="1"/>
              <a:t>    Age: &lt;input type="text" name="age" /&gt;</a:t>
            </a:r>
          </a:p>
          <a:p>
            <a:pPr>
              <a:lnSpc>
                <a:spcPct val="100000"/>
              </a:lnSpc>
            </a:pPr>
            <a:r>
              <a:rPr lang="en-US" sz="2300" noProof="1"/>
              <a:t>    &lt;input type="submit" /&gt;</a:t>
            </a:r>
          </a:p>
          <a:p>
            <a:pPr>
              <a:lnSpc>
                <a:spcPct val="100000"/>
              </a:lnSpc>
            </a:pPr>
            <a:r>
              <a:rPr lang="en-US" sz="2300" noProof="1"/>
              <a:t>&lt;/form&gt;</a:t>
            </a: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408158" y="3586659"/>
            <a:ext cx="11356884" cy="2569934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 sz="2800" b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r>
              <a:rPr lang="en-US" sz="2300" noProof="1"/>
              <a:t>&lt;?php</a:t>
            </a:r>
          </a:p>
          <a:p>
            <a:r>
              <a:rPr lang="en-US" sz="2300" noProof="1"/>
              <a:t>// Check the keys "name" or "age" exist</a:t>
            </a:r>
          </a:p>
          <a:p>
            <a:r>
              <a:rPr lang="en-US" sz="2300" noProof="1"/>
              <a:t>if (isset</a:t>
            </a:r>
            <a:r>
              <a:rPr lang="en-US" sz="2300" noProof="1" smtClean="0"/>
              <a:t>($_POST["</a:t>
            </a:r>
            <a:r>
              <a:rPr lang="en-US" sz="2300" noProof="1"/>
              <a:t>name"]) || isset</a:t>
            </a:r>
            <a:r>
              <a:rPr lang="en-US" sz="2300" noProof="1" smtClean="0"/>
              <a:t>($_POST["</a:t>
            </a:r>
            <a:r>
              <a:rPr lang="en-US" sz="2300" noProof="1"/>
              <a:t>age"])) {</a:t>
            </a:r>
          </a:p>
          <a:p>
            <a:r>
              <a:rPr lang="en-US" sz="2300" noProof="1"/>
              <a:t>  </a:t>
            </a:r>
            <a:r>
              <a:rPr lang="en-US" sz="2300" noProof="1" smtClean="0"/>
              <a:t>  echo </a:t>
            </a:r>
            <a:r>
              <a:rPr lang="en-US" sz="2300" noProof="1"/>
              <a:t>"Welcome " . </a:t>
            </a:r>
            <a:r>
              <a:rPr lang="en-US" sz="2300" noProof="1" smtClean="0">
                <a:solidFill>
                  <a:srgbClr val="F3CD60"/>
                </a:solidFill>
              </a:rPr>
              <a:t>htmlspecialchars</a:t>
            </a:r>
            <a:r>
              <a:rPr lang="en-US" sz="2300" noProof="1" smtClean="0"/>
              <a:t>($_POST[</a:t>
            </a:r>
            <a:r>
              <a:rPr lang="en-US" sz="2300" noProof="1"/>
              <a:t>'name']) . ". &lt;br /&gt;";</a:t>
            </a:r>
          </a:p>
          <a:p>
            <a:r>
              <a:rPr lang="en-US" sz="2300" noProof="1"/>
              <a:t>  </a:t>
            </a:r>
            <a:r>
              <a:rPr lang="en-US" sz="2300" noProof="1" smtClean="0"/>
              <a:t>  echo </a:t>
            </a:r>
            <a:r>
              <a:rPr lang="en-US" sz="2300" noProof="1"/>
              <a:t>"You are " . </a:t>
            </a:r>
            <a:r>
              <a:rPr lang="en-US" sz="2300" noProof="1" smtClean="0">
                <a:solidFill>
                  <a:srgbClr val="F3CD60"/>
                </a:solidFill>
              </a:rPr>
              <a:t>htmlspecialchars</a:t>
            </a:r>
            <a:r>
              <a:rPr lang="en-US" sz="2300" noProof="1" smtClean="0"/>
              <a:t>($_POST[</a:t>
            </a:r>
            <a:r>
              <a:rPr lang="en-US" sz="2300" noProof="1"/>
              <a:t>'age']). " years old.";</a:t>
            </a:r>
          </a:p>
          <a:p>
            <a:r>
              <a:rPr lang="en-US" sz="2300" noProof="1" smtClean="0"/>
              <a:t>}</a:t>
            </a:r>
            <a:endParaRPr lang="en-US" sz="2300" noProof="1"/>
          </a:p>
          <a:p>
            <a:r>
              <a:rPr lang="en-US" sz="2300" noProof="1"/>
              <a:t>?&gt;</a:t>
            </a:r>
          </a:p>
        </p:txBody>
      </p:sp>
    </p:spTree>
    <p:extLst>
      <p:ext uri="{BB962C8B-B14F-4D97-AF65-F5344CB8AC3E}">
        <p14:creationId xmlns:p14="http://schemas.microsoft.com/office/powerpoint/2010/main" val="2149676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0</TotalTime>
  <Words>2399</Words>
  <Application>Microsoft Office PowerPoint</Application>
  <PresentationFormat>Custom</PresentationFormat>
  <Paragraphs>364</Paragraphs>
  <Slides>45</Slides>
  <Notes>20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46" baseType="lpstr">
      <vt:lpstr>SoftUni 16x9</vt:lpstr>
      <vt:lpstr>Working with Forms</vt:lpstr>
      <vt:lpstr>Table of Contents</vt:lpstr>
      <vt:lpstr>Questions</vt:lpstr>
      <vt:lpstr>HTTP Request Methods</vt:lpstr>
      <vt:lpstr>HTTP Request Methods</vt:lpstr>
      <vt:lpstr>GET Request Method</vt:lpstr>
      <vt:lpstr>GET Request Method – Example</vt:lpstr>
      <vt:lpstr>POST Request Method</vt:lpstr>
      <vt:lpstr>POST Request Method – Example</vt:lpstr>
      <vt:lpstr>HTTP Request Methods</vt:lpstr>
      <vt:lpstr>HTML Escaping &amp; Data Validation</vt:lpstr>
      <vt:lpstr>HTML Escaping: Motivation</vt:lpstr>
      <vt:lpstr>HTML Escaping: htmlspecialchars()</vt:lpstr>
      <vt:lpstr>Principles of HTML Escaping</vt:lpstr>
      <vt:lpstr>Example of Correct HTML Escaping</vt:lpstr>
      <vt:lpstr>Example of Incorrect HTML Escaping</vt:lpstr>
      <vt:lpstr>Data Normalization</vt:lpstr>
      <vt:lpstr>PHP Automatic Escaping Engine - WARNING!</vt:lpstr>
      <vt:lpstr>Validating User Input</vt:lpstr>
      <vt:lpstr>Validating User Input (2)</vt:lpstr>
      <vt:lpstr>HTML Escaping &amp; Data Validation</vt:lpstr>
      <vt:lpstr>Query String</vt:lpstr>
      <vt:lpstr>What is a Query String?</vt:lpstr>
      <vt:lpstr>Creating a Query String</vt:lpstr>
      <vt:lpstr>Query String</vt:lpstr>
      <vt:lpstr>Working with Checkboxes</vt:lpstr>
      <vt:lpstr>Checkoxes</vt:lpstr>
      <vt:lpstr>Checkboxes</vt:lpstr>
      <vt:lpstr>Hidden Fields</vt:lpstr>
      <vt:lpstr>Hidden Fields</vt:lpstr>
      <vt:lpstr>Hidden Fields</vt:lpstr>
      <vt:lpstr>Submitting Arrays</vt:lpstr>
      <vt:lpstr>Submitting Arrays</vt:lpstr>
      <vt:lpstr>Submitting Arrays (2)</vt:lpstr>
      <vt:lpstr>Submitting Arrays</vt:lpstr>
      <vt:lpstr>Other Input Types</vt:lpstr>
      <vt:lpstr>Other Input Types</vt:lpstr>
      <vt:lpstr>Other Input Types</vt:lpstr>
      <vt:lpstr>Redirecting the Browser</vt:lpstr>
      <vt:lpstr>Redirecting the Browser</vt:lpstr>
      <vt:lpstr>Redirecting the Browser</vt:lpstr>
      <vt:lpstr>Summary</vt:lpstr>
      <vt:lpstr>Working with Forms</vt:lpstr>
      <vt:lpstr>License</vt:lpstr>
      <vt:lpstr>Free Trainings @ Software University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PHP Fundamentals, Working with Forms in PHP</dc:title>
  <dc:subject>PHP Fundamentals Course</dc:subject>
  <dc:creator/>
  <cp:keywords>PHP, Web, programming, course, SoftUni, Software University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2017-02-19T22:27:20Z</dcterms:modified>
  <cp:category>programming, PHP, Web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